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2" r:id="rId1"/>
  </p:sldMasterIdLst>
  <p:notesMasterIdLst>
    <p:notesMasterId r:id="rId16"/>
  </p:notesMasterIdLst>
  <p:sldIdLst>
    <p:sldId id="256" r:id="rId2"/>
    <p:sldId id="323" r:id="rId3"/>
    <p:sldId id="322" r:id="rId4"/>
    <p:sldId id="288" r:id="rId5"/>
    <p:sldId id="310" r:id="rId6"/>
    <p:sldId id="320" r:id="rId7"/>
    <p:sldId id="294" r:id="rId8"/>
    <p:sldId id="295" r:id="rId9"/>
    <p:sldId id="312" r:id="rId10"/>
    <p:sldId id="314" r:id="rId11"/>
    <p:sldId id="301" r:id="rId12"/>
    <p:sldId id="304" r:id="rId13"/>
    <p:sldId id="306" r:id="rId14"/>
    <p:sldId id="285" r:id="rId15"/>
  </p:sldIdLst>
  <p:sldSz cx="12192000" cy="6858000"/>
  <p:notesSz cx="9928225" cy="6797675"/>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3B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50" autoAdjust="0"/>
    <p:restoredTop sz="94660"/>
  </p:normalViewPr>
  <p:slideViewPr>
    <p:cSldViewPr snapToGrid="0">
      <p:cViewPr varScale="1">
        <p:scale>
          <a:sx n="115" d="100"/>
          <a:sy n="115" d="100"/>
        </p:scale>
        <p:origin x="49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798C86-6F9D-4401-B27E-6202D08B5AE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lv-LV"/>
        </a:p>
      </dgm:t>
    </dgm:pt>
    <dgm:pt modelId="{71BB332F-9361-4603-BB3E-39AA9A524795}">
      <dgm:prSet phldrT="[Teksts]" custT="1"/>
      <dgm:spPr>
        <a:ln>
          <a:solidFill>
            <a:schemeClr val="accent1"/>
          </a:solidFill>
        </a:ln>
        <a:effectLst>
          <a:outerShdw blurRad="50800" dist="38100" dir="2700000" algn="tl" rotWithShape="0">
            <a:prstClr val="black">
              <a:alpha val="40000"/>
            </a:prstClr>
          </a:outerShdw>
        </a:effectLst>
      </dgm:spPr>
      <dgm:t>
        <a:bodyPr/>
        <a:lstStyle/>
        <a:p>
          <a:r>
            <a:rPr lang="lv-LV" sz="1800" dirty="0"/>
            <a:t>Limited </a:t>
          </a:r>
          <a:r>
            <a:rPr lang="lv-LV" sz="1800" dirty="0" err="1"/>
            <a:t>Liability</a:t>
          </a:r>
          <a:r>
            <a:rPr lang="lv-LV" sz="1800" dirty="0"/>
            <a:t> </a:t>
          </a:r>
          <a:r>
            <a:rPr lang="lv-LV" sz="1800" dirty="0" err="1"/>
            <a:t>Company</a:t>
          </a:r>
          <a:r>
            <a:rPr lang="lv-LV" sz="1800" dirty="0"/>
            <a:t> </a:t>
          </a:r>
        </a:p>
        <a:p>
          <a:r>
            <a:rPr lang="lv-LV" sz="1800" dirty="0"/>
            <a:t>“</a:t>
          </a:r>
          <a:r>
            <a:rPr lang="lv-LV" sz="1800" dirty="0" err="1"/>
            <a:t>College</a:t>
          </a:r>
          <a:r>
            <a:rPr lang="lv-LV" sz="1800" dirty="0"/>
            <a:t> </a:t>
          </a:r>
          <a:r>
            <a:rPr lang="lv-LV" sz="1800" dirty="0" err="1"/>
            <a:t>of</a:t>
          </a:r>
          <a:r>
            <a:rPr lang="lv-LV" sz="1800" dirty="0"/>
            <a:t> </a:t>
          </a:r>
          <a:r>
            <a:rPr lang="lv-LV" sz="1800" dirty="0" err="1"/>
            <a:t>Accountancy</a:t>
          </a:r>
          <a:r>
            <a:rPr lang="lv-LV" sz="1800" dirty="0"/>
            <a:t> </a:t>
          </a:r>
          <a:r>
            <a:rPr lang="lv-LV" sz="1800" dirty="0" err="1"/>
            <a:t>and</a:t>
          </a:r>
          <a:r>
            <a:rPr lang="lv-LV" sz="1800" dirty="0"/>
            <a:t> Finance”</a:t>
          </a:r>
        </a:p>
        <a:p>
          <a:r>
            <a:rPr lang="lv-LV" sz="1800" dirty="0"/>
            <a:t> </a:t>
          </a:r>
          <a:r>
            <a:rPr lang="lv-LV" sz="1800" dirty="0" err="1"/>
            <a:t>is</a:t>
          </a:r>
          <a:r>
            <a:rPr lang="lv-LV" sz="1800" dirty="0"/>
            <a:t> a </a:t>
          </a:r>
          <a:r>
            <a:rPr lang="lv-LV" sz="1800" dirty="0" err="1"/>
            <a:t>commercial</a:t>
          </a:r>
          <a:r>
            <a:rPr lang="lv-LV" sz="1800" dirty="0"/>
            <a:t> </a:t>
          </a:r>
          <a:r>
            <a:rPr lang="lv-LV" sz="1800" dirty="0" err="1"/>
            <a:t>company</a:t>
          </a:r>
          <a:r>
            <a:rPr lang="lv-LV" sz="1800" dirty="0"/>
            <a:t> </a:t>
          </a:r>
          <a:r>
            <a:rPr lang="lv-LV" sz="1800" dirty="0" err="1"/>
            <a:t>founded</a:t>
          </a:r>
          <a:r>
            <a:rPr lang="lv-LV" sz="1800" dirty="0"/>
            <a:t> </a:t>
          </a:r>
          <a:r>
            <a:rPr lang="lv-LV" sz="1800" dirty="0" err="1"/>
            <a:t>by</a:t>
          </a:r>
          <a:r>
            <a:rPr lang="lv-LV" sz="1800" dirty="0"/>
            <a:t> a </a:t>
          </a:r>
          <a:r>
            <a:rPr lang="lv-LV" sz="1800" dirty="0" err="1"/>
            <a:t>legal</a:t>
          </a:r>
          <a:r>
            <a:rPr lang="lv-LV" sz="1800" dirty="0"/>
            <a:t> </a:t>
          </a:r>
          <a:r>
            <a:rPr lang="lv-LV" sz="1800" dirty="0" err="1"/>
            <a:t>entity</a:t>
          </a:r>
          <a:endParaRPr lang="lv-LV" sz="1800" b="1" dirty="0"/>
        </a:p>
      </dgm:t>
    </dgm:pt>
    <dgm:pt modelId="{6810E28D-7D9B-43D2-9C45-FCA459A3A795}" type="parTrans" cxnId="{7ED2F7A2-2463-418F-9214-64D54F66CDC1}">
      <dgm:prSet/>
      <dgm:spPr/>
      <dgm:t>
        <a:bodyPr/>
        <a:lstStyle/>
        <a:p>
          <a:endParaRPr lang="lv-LV"/>
        </a:p>
      </dgm:t>
    </dgm:pt>
    <dgm:pt modelId="{947765A7-37E6-4C57-B034-01B224D55B5F}" type="sibTrans" cxnId="{7ED2F7A2-2463-418F-9214-64D54F66CDC1}">
      <dgm:prSet/>
      <dgm:spPr/>
      <dgm:t>
        <a:bodyPr/>
        <a:lstStyle/>
        <a:p>
          <a:endParaRPr lang="lv-LV"/>
        </a:p>
      </dgm:t>
    </dgm:pt>
    <dgm:pt modelId="{F87DA13F-0F89-4458-9B1F-5B0507F3AAD0}">
      <dgm:prSet custT="1"/>
      <dgm:spPr/>
      <dgm:t>
        <a:bodyPr/>
        <a:lstStyle/>
        <a:p>
          <a:r>
            <a:rPr lang="lv-LV" sz="1600" dirty="0" err="1"/>
            <a:t>The</a:t>
          </a:r>
          <a:r>
            <a:rPr lang="lv-LV" sz="1600" dirty="0"/>
            <a:t> </a:t>
          </a:r>
          <a:r>
            <a:rPr lang="lv-LV" sz="1600" dirty="0" err="1"/>
            <a:t>College</a:t>
          </a:r>
          <a:r>
            <a:rPr lang="lv-LV" sz="1600" dirty="0"/>
            <a:t> </a:t>
          </a:r>
          <a:r>
            <a:rPr lang="lv-LV" sz="1600" dirty="0" err="1"/>
            <a:t>mainly</a:t>
          </a:r>
          <a:r>
            <a:rPr lang="lv-LV" sz="1600" dirty="0"/>
            <a:t> </a:t>
          </a:r>
          <a:r>
            <a:rPr lang="lv-LV" sz="1600" dirty="0" err="1"/>
            <a:t>specializes</a:t>
          </a:r>
          <a:r>
            <a:rPr lang="lv-LV" sz="1600" dirty="0"/>
            <a:t> </a:t>
          </a:r>
          <a:r>
            <a:rPr lang="lv-LV" sz="1600" dirty="0" err="1"/>
            <a:t>in</a:t>
          </a:r>
          <a:r>
            <a:rPr lang="lv-LV" sz="1600" dirty="0"/>
            <a:t> </a:t>
          </a:r>
          <a:r>
            <a:rPr lang="lv-LV" sz="1600" dirty="0" err="1"/>
            <a:t>the</a:t>
          </a:r>
          <a:r>
            <a:rPr lang="lv-LV" sz="1600" dirty="0"/>
            <a:t> </a:t>
          </a:r>
          <a:r>
            <a:rPr lang="lv-LV" sz="1600" dirty="0" err="1"/>
            <a:t>preparation</a:t>
          </a:r>
          <a:r>
            <a:rPr lang="lv-LV" sz="1600" dirty="0"/>
            <a:t> </a:t>
          </a:r>
          <a:r>
            <a:rPr lang="lv-LV" sz="1600" dirty="0" err="1"/>
            <a:t>of</a:t>
          </a:r>
          <a:r>
            <a:rPr lang="lv-LV" sz="1600" dirty="0"/>
            <a:t> </a:t>
          </a:r>
          <a:r>
            <a:rPr lang="lv-LV" sz="1600" dirty="0" err="1"/>
            <a:t>professionally</a:t>
          </a:r>
          <a:r>
            <a:rPr lang="lv-LV" sz="1600" dirty="0"/>
            <a:t> </a:t>
          </a:r>
          <a:r>
            <a:rPr lang="lv-LV" sz="1600" dirty="0" err="1"/>
            <a:t>qualified</a:t>
          </a:r>
          <a:r>
            <a:rPr lang="lv-LV" sz="1600" dirty="0"/>
            <a:t> </a:t>
          </a:r>
          <a:r>
            <a:rPr lang="lv-LV" sz="1600" dirty="0" err="1"/>
            <a:t>accountants</a:t>
          </a:r>
          <a:r>
            <a:rPr lang="lv-LV" sz="1600" dirty="0"/>
            <a:t> </a:t>
          </a:r>
          <a:r>
            <a:rPr lang="lv-LV" sz="1600" dirty="0" err="1"/>
            <a:t>of</a:t>
          </a:r>
          <a:r>
            <a:rPr lang="lv-LV" sz="1600" dirty="0"/>
            <a:t> </a:t>
          </a:r>
          <a:r>
            <a:rPr lang="lv-LV" sz="1600" dirty="0" err="1"/>
            <a:t>the</a:t>
          </a:r>
          <a:r>
            <a:rPr lang="lv-LV" sz="1600" dirty="0"/>
            <a:t> </a:t>
          </a:r>
          <a:r>
            <a:rPr lang="lv-LV" sz="1600" dirty="0" err="1"/>
            <a:t>fourth</a:t>
          </a:r>
          <a:r>
            <a:rPr lang="lv-LV" sz="1600" dirty="0"/>
            <a:t> </a:t>
          </a:r>
          <a:r>
            <a:rPr lang="lv-LV" sz="1600" dirty="0" err="1"/>
            <a:t>level</a:t>
          </a:r>
          <a:r>
            <a:rPr lang="lv-LV" sz="1600" dirty="0"/>
            <a:t> </a:t>
          </a:r>
          <a:r>
            <a:rPr lang="lv-LV" sz="1600" dirty="0" err="1"/>
            <a:t>and</a:t>
          </a:r>
          <a:r>
            <a:rPr lang="lv-LV" sz="1600" dirty="0"/>
            <a:t> </a:t>
          </a:r>
          <a:r>
            <a:rPr lang="lv-LV" sz="1600" dirty="0" err="1"/>
            <a:t>business</a:t>
          </a:r>
          <a:r>
            <a:rPr lang="lv-LV" sz="1600" dirty="0"/>
            <a:t> </a:t>
          </a:r>
          <a:r>
            <a:rPr lang="lv-LV" sz="1600" dirty="0" err="1"/>
            <a:t>professionals</a:t>
          </a:r>
          <a:endParaRPr lang="lv-LV" sz="1100" dirty="0"/>
        </a:p>
      </dgm:t>
    </dgm:pt>
    <dgm:pt modelId="{C9D1B97E-1095-4D5D-8607-812BF7A8A6E3}" type="parTrans" cxnId="{A533B238-3A0A-481F-8A34-061EEC6F8BA3}">
      <dgm:prSet/>
      <dgm:spPr/>
      <dgm:t>
        <a:bodyPr/>
        <a:lstStyle/>
        <a:p>
          <a:endParaRPr lang="lv-LV"/>
        </a:p>
      </dgm:t>
    </dgm:pt>
    <dgm:pt modelId="{04CD801A-9771-414A-8170-76CF832E944C}" type="sibTrans" cxnId="{A533B238-3A0A-481F-8A34-061EEC6F8BA3}">
      <dgm:prSet/>
      <dgm:spPr/>
      <dgm:t>
        <a:bodyPr/>
        <a:lstStyle/>
        <a:p>
          <a:endParaRPr lang="lv-LV"/>
        </a:p>
      </dgm:t>
    </dgm:pt>
    <dgm:pt modelId="{5268CC03-5FC8-4293-96C4-B878F2712111}">
      <dgm:prSet custT="1"/>
      <dgm:spPr/>
      <dgm:t>
        <a:bodyPr/>
        <a:lstStyle/>
        <a:p>
          <a:r>
            <a:rPr lang="lv-LV" sz="1600" dirty="0"/>
            <a:t>More </a:t>
          </a:r>
          <a:r>
            <a:rPr lang="lv-LV" sz="1600" dirty="0" err="1"/>
            <a:t>than</a:t>
          </a:r>
          <a:r>
            <a:rPr lang="lv-LV" sz="1600" dirty="0"/>
            <a:t> 2322 </a:t>
          </a:r>
          <a:r>
            <a:rPr lang="lv-LV" sz="1600" dirty="0" err="1"/>
            <a:t>graduates</a:t>
          </a:r>
          <a:r>
            <a:rPr lang="lv-LV" sz="1600" dirty="0"/>
            <a:t> </a:t>
          </a:r>
          <a:r>
            <a:rPr lang="lv-LV" sz="1600" dirty="0" err="1"/>
            <a:t>have</a:t>
          </a:r>
          <a:r>
            <a:rPr lang="lv-LV" sz="1600" dirty="0"/>
            <a:t> </a:t>
          </a:r>
          <a:r>
            <a:rPr lang="lv-LV" sz="1600" dirty="0" err="1"/>
            <a:t>already</a:t>
          </a:r>
          <a:r>
            <a:rPr lang="lv-LV" sz="1600" dirty="0"/>
            <a:t> </a:t>
          </a:r>
          <a:r>
            <a:rPr lang="lv-LV" sz="1600" dirty="0" err="1"/>
            <a:t>received</a:t>
          </a:r>
          <a:r>
            <a:rPr lang="lv-LV" sz="1600" dirty="0"/>
            <a:t> </a:t>
          </a:r>
          <a:r>
            <a:rPr lang="lv-LV" sz="1600" dirty="0" err="1"/>
            <a:t>state-recognized</a:t>
          </a:r>
          <a:r>
            <a:rPr lang="lv-LV" sz="1600" dirty="0"/>
            <a:t> </a:t>
          </a:r>
          <a:r>
            <a:rPr lang="lv-LV" sz="1600" dirty="0" err="1"/>
            <a:t>diplomas</a:t>
          </a:r>
          <a:r>
            <a:rPr lang="lv-LV" sz="1600" dirty="0"/>
            <a:t> </a:t>
          </a:r>
          <a:r>
            <a:rPr lang="lv-LV" sz="1600" dirty="0" err="1"/>
            <a:t>for</a:t>
          </a:r>
          <a:r>
            <a:rPr lang="lv-LV" sz="1600" dirty="0"/>
            <a:t> </a:t>
          </a:r>
          <a:r>
            <a:rPr lang="lv-LV" sz="1600" dirty="0" err="1"/>
            <a:t>the</a:t>
          </a:r>
          <a:r>
            <a:rPr lang="lv-LV" sz="1600" dirty="0"/>
            <a:t> first </a:t>
          </a:r>
          <a:r>
            <a:rPr lang="lv-LV" sz="1600" dirty="0" err="1"/>
            <a:t>level</a:t>
          </a:r>
          <a:r>
            <a:rPr lang="lv-LV" sz="1600" dirty="0"/>
            <a:t> </a:t>
          </a:r>
          <a:r>
            <a:rPr lang="lv-LV" sz="1600" dirty="0" err="1"/>
            <a:t>professional</a:t>
          </a:r>
          <a:r>
            <a:rPr lang="lv-LV" sz="1600" dirty="0"/>
            <a:t> </a:t>
          </a:r>
          <a:r>
            <a:rPr lang="lv-LV" sz="1600" dirty="0" err="1"/>
            <a:t>higher</a:t>
          </a:r>
          <a:r>
            <a:rPr lang="lv-LV" sz="1600" dirty="0"/>
            <a:t> </a:t>
          </a:r>
          <a:r>
            <a:rPr lang="lv-LV" sz="1600" dirty="0" err="1"/>
            <a:t>education</a:t>
          </a:r>
          <a:r>
            <a:rPr lang="lv-LV" sz="1600" dirty="0"/>
            <a:t> </a:t>
          </a:r>
          <a:endParaRPr lang="lv-LV" sz="1100" dirty="0"/>
        </a:p>
      </dgm:t>
    </dgm:pt>
    <dgm:pt modelId="{74F69DAF-8738-4E6E-B9F7-A02EB2689B64}" type="parTrans" cxnId="{EEF66A47-3203-4C13-B2FA-8486B5C1BDE0}">
      <dgm:prSet/>
      <dgm:spPr/>
      <dgm:t>
        <a:bodyPr/>
        <a:lstStyle/>
        <a:p>
          <a:endParaRPr lang="lv-LV"/>
        </a:p>
      </dgm:t>
    </dgm:pt>
    <dgm:pt modelId="{1938E6C0-7B76-405F-828F-605A2F4F41FA}" type="sibTrans" cxnId="{EEF66A47-3203-4C13-B2FA-8486B5C1BDE0}">
      <dgm:prSet/>
      <dgm:spPr/>
      <dgm:t>
        <a:bodyPr/>
        <a:lstStyle/>
        <a:p>
          <a:endParaRPr lang="lv-LV"/>
        </a:p>
      </dgm:t>
    </dgm:pt>
    <dgm:pt modelId="{7EEA9DD4-96FD-4D76-AABF-E9B333A5BC6B}">
      <dgm:prSet custT="1"/>
      <dgm:spPr/>
      <dgm:t>
        <a:bodyPr/>
        <a:lstStyle/>
        <a:p>
          <a:r>
            <a:rPr lang="lv-LV" sz="1600" dirty="0" err="1"/>
            <a:t>The</a:t>
          </a:r>
          <a:r>
            <a:rPr lang="lv-LV" sz="1600" dirty="0"/>
            <a:t> </a:t>
          </a:r>
          <a:r>
            <a:rPr lang="lv-LV" sz="1600" dirty="0" err="1"/>
            <a:t>places</a:t>
          </a:r>
          <a:r>
            <a:rPr lang="lv-LV" sz="1600" dirty="0"/>
            <a:t> </a:t>
          </a:r>
          <a:r>
            <a:rPr lang="lv-LV" sz="1600" dirty="0" err="1"/>
            <a:t>of</a:t>
          </a:r>
          <a:r>
            <a:rPr lang="lv-LV" sz="1600" dirty="0"/>
            <a:t> </a:t>
          </a:r>
          <a:r>
            <a:rPr lang="lv-LV" sz="1600" dirty="0" err="1"/>
            <a:t>implementation</a:t>
          </a:r>
          <a:r>
            <a:rPr lang="lv-LV" sz="1600" dirty="0"/>
            <a:t> </a:t>
          </a:r>
          <a:r>
            <a:rPr lang="lv-LV" sz="1600" dirty="0" err="1"/>
            <a:t>of</a:t>
          </a:r>
          <a:r>
            <a:rPr lang="lv-LV" sz="1600" dirty="0"/>
            <a:t> </a:t>
          </a:r>
          <a:r>
            <a:rPr lang="lv-LV" sz="1600" dirty="0" err="1"/>
            <a:t>the</a:t>
          </a:r>
          <a:r>
            <a:rPr lang="lv-LV" sz="1600" dirty="0"/>
            <a:t> </a:t>
          </a:r>
          <a:r>
            <a:rPr lang="lv-LV" sz="1600" dirty="0" err="1"/>
            <a:t>College</a:t>
          </a:r>
          <a:r>
            <a:rPr lang="lv-LV" sz="1600" dirty="0"/>
            <a:t> </a:t>
          </a:r>
          <a:r>
            <a:rPr lang="lv-LV" sz="1600" dirty="0" err="1"/>
            <a:t>academic</a:t>
          </a:r>
          <a:r>
            <a:rPr lang="lv-LV" sz="1600" dirty="0"/>
            <a:t> </a:t>
          </a:r>
          <a:r>
            <a:rPr lang="lv-LV" sz="1600" dirty="0" err="1"/>
            <a:t>activitiy</a:t>
          </a:r>
          <a:r>
            <a:rPr lang="lv-LV" sz="1600" dirty="0"/>
            <a:t> </a:t>
          </a:r>
          <a:r>
            <a:rPr lang="lv-LV" sz="1600" dirty="0" err="1"/>
            <a:t>are</a:t>
          </a:r>
          <a:r>
            <a:rPr lang="lv-LV" sz="1600" dirty="0"/>
            <a:t> </a:t>
          </a:r>
          <a:r>
            <a:rPr lang="lv-LV" sz="1600" dirty="0" err="1"/>
            <a:t>in</a:t>
          </a:r>
          <a:r>
            <a:rPr lang="lv-LV" sz="1600" dirty="0"/>
            <a:t> </a:t>
          </a:r>
          <a:r>
            <a:rPr lang="lv-LV" sz="1600" dirty="0" err="1"/>
            <a:t>Riga</a:t>
          </a:r>
          <a:r>
            <a:rPr lang="lv-LV" sz="1600" dirty="0"/>
            <a:t>, Daugavpils </a:t>
          </a:r>
          <a:r>
            <a:rPr lang="lv-LV" sz="1600" dirty="0" err="1"/>
            <a:t>and</a:t>
          </a:r>
          <a:r>
            <a:rPr lang="lv-LV" sz="1600" dirty="0"/>
            <a:t> Valmiera</a:t>
          </a:r>
          <a:endParaRPr lang="en-US" sz="1600" b="1" dirty="0">
            <a:solidFill>
              <a:srgbClr val="C00000"/>
            </a:solidFill>
          </a:endParaRPr>
        </a:p>
      </dgm:t>
    </dgm:pt>
    <dgm:pt modelId="{16216714-BCCB-45D3-9F67-779BC3D1DE2E}" type="parTrans" cxnId="{13F5F7C8-A4FF-4DEF-9D2D-90449B8C169B}">
      <dgm:prSet/>
      <dgm:spPr/>
      <dgm:t>
        <a:bodyPr/>
        <a:lstStyle/>
        <a:p>
          <a:endParaRPr lang="en-US"/>
        </a:p>
      </dgm:t>
    </dgm:pt>
    <dgm:pt modelId="{B7C8467A-58E2-4213-BB3C-C99C7BD4E8AB}" type="sibTrans" cxnId="{13F5F7C8-A4FF-4DEF-9D2D-90449B8C169B}">
      <dgm:prSet/>
      <dgm:spPr/>
      <dgm:t>
        <a:bodyPr/>
        <a:lstStyle/>
        <a:p>
          <a:endParaRPr lang="en-US"/>
        </a:p>
      </dgm:t>
    </dgm:pt>
    <dgm:pt modelId="{3F3C47B3-3367-4D3E-BBCE-7805B76AB2DD}" type="pres">
      <dgm:prSet presAssocID="{CB798C86-6F9D-4401-B27E-6202D08B5AED}" presName="diagram" presStyleCnt="0">
        <dgm:presLayoutVars>
          <dgm:chPref val="1"/>
          <dgm:dir/>
          <dgm:animOne val="branch"/>
          <dgm:animLvl val="lvl"/>
          <dgm:resizeHandles/>
        </dgm:presLayoutVars>
      </dgm:prSet>
      <dgm:spPr/>
      <dgm:t>
        <a:bodyPr/>
        <a:lstStyle/>
        <a:p>
          <a:endParaRPr lang="en-US"/>
        </a:p>
      </dgm:t>
    </dgm:pt>
    <dgm:pt modelId="{BB2F013B-D9BB-4EDB-88CD-40E15B093384}" type="pres">
      <dgm:prSet presAssocID="{71BB332F-9361-4603-BB3E-39AA9A524795}" presName="root" presStyleCnt="0"/>
      <dgm:spPr/>
    </dgm:pt>
    <dgm:pt modelId="{D48042CE-DD4B-45E5-AEF5-85C76EE20651}" type="pres">
      <dgm:prSet presAssocID="{71BB332F-9361-4603-BB3E-39AA9A524795}" presName="rootComposite" presStyleCnt="0"/>
      <dgm:spPr/>
    </dgm:pt>
    <dgm:pt modelId="{BE8657C1-6BEB-4BFA-8AAA-CF90EA66CF04}" type="pres">
      <dgm:prSet presAssocID="{71BB332F-9361-4603-BB3E-39AA9A524795}" presName="rootText" presStyleLbl="node1" presStyleIdx="0" presStyleCnt="1" custScaleX="281860" custScaleY="136452" custLinFactNeighborX="7459" custLinFactNeighborY="-33546"/>
      <dgm:spPr/>
      <dgm:t>
        <a:bodyPr/>
        <a:lstStyle/>
        <a:p>
          <a:endParaRPr lang="en-US"/>
        </a:p>
      </dgm:t>
    </dgm:pt>
    <dgm:pt modelId="{4D4BD07E-AABB-4F38-AE6E-B43A7E3971F9}" type="pres">
      <dgm:prSet presAssocID="{71BB332F-9361-4603-BB3E-39AA9A524795}" presName="rootConnector" presStyleLbl="node1" presStyleIdx="0" presStyleCnt="1"/>
      <dgm:spPr/>
      <dgm:t>
        <a:bodyPr/>
        <a:lstStyle/>
        <a:p>
          <a:endParaRPr lang="en-US"/>
        </a:p>
      </dgm:t>
    </dgm:pt>
    <dgm:pt modelId="{72550E09-9CE0-4281-838B-4FF2BC3192E3}" type="pres">
      <dgm:prSet presAssocID="{71BB332F-9361-4603-BB3E-39AA9A524795}" presName="childShape" presStyleCnt="0"/>
      <dgm:spPr/>
    </dgm:pt>
    <dgm:pt modelId="{DAFF7A80-B665-465D-98B1-6C17684604ED}" type="pres">
      <dgm:prSet presAssocID="{C9D1B97E-1095-4D5D-8607-812BF7A8A6E3}" presName="Name13" presStyleLbl="parChTrans1D2" presStyleIdx="0" presStyleCnt="3"/>
      <dgm:spPr/>
      <dgm:t>
        <a:bodyPr/>
        <a:lstStyle/>
        <a:p>
          <a:endParaRPr lang="en-US"/>
        </a:p>
      </dgm:t>
    </dgm:pt>
    <dgm:pt modelId="{FAD4D533-4FFF-448B-8AF2-9A16B58BB5C9}" type="pres">
      <dgm:prSet presAssocID="{F87DA13F-0F89-4458-9B1F-5B0507F3AAD0}" presName="childText" presStyleLbl="bgAcc1" presStyleIdx="0" presStyleCnt="3" custScaleX="295542" custScaleY="115398" custLinFactNeighborX="622" custLinFactNeighborY="5392">
        <dgm:presLayoutVars>
          <dgm:bulletEnabled val="1"/>
        </dgm:presLayoutVars>
      </dgm:prSet>
      <dgm:spPr/>
      <dgm:t>
        <a:bodyPr/>
        <a:lstStyle/>
        <a:p>
          <a:endParaRPr lang="en-US"/>
        </a:p>
      </dgm:t>
    </dgm:pt>
    <dgm:pt modelId="{A2038C07-520B-4A77-8FD7-3A714C5970BF}" type="pres">
      <dgm:prSet presAssocID="{74F69DAF-8738-4E6E-B9F7-A02EB2689B64}" presName="Name13" presStyleLbl="parChTrans1D2" presStyleIdx="1" presStyleCnt="3"/>
      <dgm:spPr/>
      <dgm:t>
        <a:bodyPr/>
        <a:lstStyle/>
        <a:p>
          <a:endParaRPr lang="en-US"/>
        </a:p>
      </dgm:t>
    </dgm:pt>
    <dgm:pt modelId="{80F3F9D5-83A6-4CC3-A510-504E785EC0F8}" type="pres">
      <dgm:prSet presAssocID="{5268CC03-5FC8-4293-96C4-B878F2712111}" presName="childText" presStyleLbl="bgAcc1" presStyleIdx="1" presStyleCnt="3" custScaleX="294679" custScaleY="119046" custLinFactNeighborX="1484" custLinFactNeighborY="-5824">
        <dgm:presLayoutVars>
          <dgm:bulletEnabled val="1"/>
        </dgm:presLayoutVars>
      </dgm:prSet>
      <dgm:spPr/>
      <dgm:t>
        <a:bodyPr/>
        <a:lstStyle/>
        <a:p>
          <a:endParaRPr lang="en-US"/>
        </a:p>
      </dgm:t>
    </dgm:pt>
    <dgm:pt modelId="{5FE82FC7-6C05-4DDD-A52B-DEBB1602BB9B}" type="pres">
      <dgm:prSet presAssocID="{16216714-BCCB-45D3-9F67-779BC3D1DE2E}" presName="Name13" presStyleLbl="parChTrans1D2" presStyleIdx="2" presStyleCnt="3"/>
      <dgm:spPr/>
      <dgm:t>
        <a:bodyPr/>
        <a:lstStyle/>
        <a:p>
          <a:endParaRPr lang="en-US"/>
        </a:p>
      </dgm:t>
    </dgm:pt>
    <dgm:pt modelId="{7BBC5F3D-2F9D-4086-BFB6-E7792D7C4DB4}" type="pres">
      <dgm:prSet presAssocID="{7EEA9DD4-96FD-4D76-AABF-E9B333A5BC6B}" presName="childText" presStyleLbl="bgAcc1" presStyleIdx="2" presStyleCnt="3" custScaleX="295947" custScaleY="105098" custLinFactNeighborX="4934" custLinFactNeighborY="-15548">
        <dgm:presLayoutVars>
          <dgm:bulletEnabled val="1"/>
        </dgm:presLayoutVars>
      </dgm:prSet>
      <dgm:spPr/>
      <dgm:t>
        <a:bodyPr/>
        <a:lstStyle/>
        <a:p>
          <a:endParaRPr lang="en-US"/>
        </a:p>
      </dgm:t>
    </dgm:pt>
  </dgm:ptLst>
  <dgm:cxnLst>
    <dgm:cxn modelId="{A533B238-3A0A-481F-8A34-061EEC6F8BA3}" srcId="{71BB332F-9361-4603-BB3E-39AA9A524795}" destId="{F87DA13F-0F89-4458-9B1F-5B0507F3AAD0}" srcOrd="0" destOrd="0" parTransId="{C9D1B97E-1095-4D5D-8607-812BF7A8A6E3}" sibTransId="{04CD801A-9771-414A-8170-76CF832E944C}"/>
    <dgm:cxn modelId="{E2C0AD91-3AAA-474F-83BF-0DC93D2C9A74}" type="presOf" srcId="{74F69DAF-8738-4E6E-B9F7-A02EB2689B64}" destId="{A2038C07-520B-4A77-8FD7-3A714C5970BF}" srcOrd="0" destOrd="0" presId="urn:microsoft.com/office/officeart/2005/8/layout/hierarchy3"/>
    <dgm:cxn modelId="{5E940688-D4C5-43A8-B111-AD95A8965549}" type="presOf" srcId="{CB798C86-6F9D-4401-B27E-6202D08B5AED}" destId="{3F3C47B3-3367-4D3E-BBCE-7805B76AB2DD}" srcOrd="0" destOrd="0" presId="urn:microsoft.com/office/officeart/2005/8/layout/hierarchy3"/>
    <dgm:cxn modelId="{25308D89-DE7B-4B6D-B14A-04D731BE682D}" type="presOf" srcId="{F87DA13F-0F89-4458-9B1F-5B0507F3AAD0}" destId="{FAD4D533-4FFF-448B-8AF2-9A16B58BB5C9}" srcOrd="0" destOrd="0" presId="urn:microsoft.com/office/officeart/2005/8/layout/hierarchy3"/>
    <dgm:cxn modelId="{E3D32CA6-A3AA-4ECF-8E71-8400B7A6CB21}" type="presOf" srcId="{C9D1B97E-1095-4D5D-8607-812BF7A8A6E3}" destId="{DAFF7A80-B665-465D-98B1-6C17684604ED}" srcOrd="0" destOrd="0" presId="urn:microsoft.com/office/officeart/2005/8/layout/hierarchy3"/>
    <dgm:cxn modelId="{36D07034-7DC2-4E93-92A4-C32B84AF7EFD}" type="presOf" srcId="{16216714-BCCB-45D3-9F67-779BC3D1DE2E}" destId="{5FE82FC7-6C05-4DDD-A52B-DEBB1602BB9B}" srcOrd="0" destOrd="0" presId="urn:microsoft.com/office/officeart/2005/8/layout/hierarchy3"/>
    <dgm:cxn modelId="{EEF66A47-3203-4C13-B2FA-8486B5C1BDE0}" srcId="{71BB332F-9361-4603-BB3E-39AA9A524795}" destId="{5268CC03-5FC8-4293-96C4-B878F2712111}" srcOrd="1" destOrd="0" parTransId="{74F69DAF-8738-4E6E-B9F7-A02EB2689B64}" sibTransId="{1938E6C0-7B76-405F-828F-605A2F4F41FA}"/>
    <dgm:cxn modelId="{56F664B1-8864-43D3-836D-DE8FBB9C8937}" type="presOf" srcId="{5268CC03-5FC8-4293-96C4-B878F2712111}" destId="{80F3F9D5-83A6-4CC3-A510-504E785EC0F8}" srcOrd="0" destOrd="0" presId="urn:microsoft.com/office/officeart/2005/8/layout/hierarchy3"/>
    <dgm:cxn modelId="{1D30B2EF-2C1F-4FEF-A26B-F0688E84D248}" type="presOf" srcId="{71BB332F-9361-4603-BB3E-39AA9A524795}" destId="{BE8657C1-6BEB-4BFA-8AAA-CF90EA66CF04}" srcOrd="0" destOrd="0" presId="urn:microsoft.com/office/officeart/2005/8/layout/hierarchy3"/>
    <dgm:cxn modelId="{7ED2F7A2-2463-418F-9214-64D54F66CDC1}" srcId="{CB798C86-6F9D-4401-B27E-6202D08B5AED}" destId="{71BB332F-9361-4603-BB3E-39AA9A524795}" srcOrd="0" destOrd="0" parTransId="{6810E28D-7D9B-43D2-9C45-FCA459A3A795}" sibTransId="{947765A7-37E6-4C57-B034-01B224D55B5F}"/>
    <dgm:cxn modelId="{13F5F7C8-A4FF-4DEF-9D2D-90449B8C169B}" srcId="{71BB332F-9361-4603-BB3E-39AA9A524795}" destId="{7EEA9DD4-96FD-4D76-AABF-E9B333A5BC6B}" srcOrd="2" destOrd="0" parTransId="{16216714-BCCB-45D3-9F67-779BC3D1DE2E}" sibTransId="{B7C8467A-58E2-4213-BB3C-C99C7BD4E8AB}"/>
    <dgm:cxn modelId="{C0C69321-9283-48E9-8FB0-AA778FDE4A49}" type="presOf" srcId="{7EEA9DD4-96FD-4D76-AABF-E9B333A5BC6B}" destId="{7BBC5F3D-2F9D-4086-BFB6-E7792D7C4DB4}" srcOrd="0" destOrd="0" presId="urn:microsoft.com/office/officeart/2005/8/layout/hierarchy3"/>
    <dgm:cxn modelId="{9E6356B3-12CD-47A7-9F3F-DAF386B3AB03}" type="presOf" srcId="{71BB332F-9361-4603-BB3E-39AA9A524795}" destId="{4D4BD07E-AABB-4F38-AE6E-B43A7E3971F9}" srcOrd="1" destOrd="0" presId="urn:microsoft.com/office/officeart/2005/8/layout/hierarchy3"/>
    <dgm:cxn modelId="{0F5E182E-D4C1-41CD-BBAA-D7772722EF0F}" type="presParOf" srcId="{3F3C47B3-3367-4D3E-BBCE-7805B76AB2DD}" destId="{BB2F013B-D9BB-4EDB-88CD-40E15B093384}" srcOrd="0" destOrd="0" presId="urn:microsoft.com/office/officeart/2005/8/layout/hierarchy3"/>
    <dgm:cxn modelId="{34C2AD84-EE79-417C-A9F9-A6EE9D5CD034}" type="presParOf" srcId="{BB2F013B-D9BB-4EDB-88CD-40E15B093384}" destId="{D48042CE-DD4B-45E5-AEF5-85C76EE20651}" srcOrd="0" destOrd="0" presId="urn:microsoft.com/office/officeart/2005/8/layout/hierarchy3"/>
    <dgm:cxn modelId="{8DD7D9EA-00C9-4853-A71E-22C16DBC2415}" type="presParOf" srcId="{D48042CE-DD4B-45E5-AEF5-85C76EE20651}" destId="{BE8657C1-6BEB-4BFA-8AAA-CF90EA66CF04}" srcOrd="0" destOrd="0" presId="urn:microsoft.com/office/officeart/2005/8/layout/hierarchy3"/>
    <dgm:cxn modelId="{0F106A67-46C2-4163-AE9E-F3260370964A}" type="presParOf" srcId="{D48042CE-DD4B-45E5-AEF5-85C76EE20651}" destId="{4D4BD07E-AABB-4F38-AE6E-B43A7E3971F9}" srcOrd="1" destOrd="0" presId="urn:microsoft.com/office/officeart/2005/8/layout/hierarchy3"/>
    <dgm:cxn modelId="{C2F5DFF0-D8BF-4401-B8BA-45D0D9884679}" type="presParOf" srcId="{BB2F013B-D9BB-4EDB-88CD-40E15B093384}" destId="{72550E09-9CE0-4281-838B-4FF2BC3192E3}" srcOrd="1" destOrd="0" presId="urn:microsoft.com/office/officeart/2005/8/layout/hierarchy3"/>
    <dgm:cxn modelId="{E7427731-DD96-4566-95B5-D1CE65F361DE}" type="presParOf" srcId="{72550E09-9CE0-4281-838B-4FF2BC3192E3}" destId="{DAFF7A80-B665-465D-98B1-6C17684604ED}" srcOrd="0" destOrd="0" presId="urn:microsoft.com/office/officeart/2005/8/layout/hierarchy3"/>
    <dgm:cxn modelId="{56D58257-C2FD-4263-A45F-A86EE0412F89}" type="presParOf" srcId="{72550E09-9CE0-4281-838B-4FF2BC3192E3}" destId="{FAD4D533-4FFF-448B-8AF2-9A16B58BB5C9}" srcOrd="1" destOrd="0" presId="urn:microsoft.com/office/officeart/2005/8/layout/hierarchy3"/>
    <dgm:cxn modelId="{436F1EB4-724A-41A5-8A9E-6317CC659900}" type="presParOf" srcId="{72550E09-9CE0-4281-838B-4FF2BC3192E3}" destId="{A2038C07-520B-4A77-8FD7-3A714C5970BF}" srcOrd="2" destOrd="0" presId="urn:microsoft.com/office/officeart/2005/8/layout/hierarchy3"/>
    <dgm:cxn modelId="{524C09EB-3E02-4720-8DC8-03D7F97A3A06}" type="presParOf" srcId="{72550E09-9CE0-4281-838B-4FF2BC3192E3}" destId="{80F3F9D5-83A6-4CC3-A510-504E785EC0F8}" srcOrd="3" destOrd="0" presId="urn:microsoft.com/office/officeart/2005/8/layout/hierarchy3"/>
    <dgm:cxn modelId="{373CDF9F-CCB7-4FEC-B2BF-BBE7799304E4}" type="presParOf" srcId="{72550E09-9CE0-4281-838B-4FF2BC3192E3}" destId="{5FE82FC7-6C05-4DDD-A52B-DEBB1602BB9B}" srcOrd="4" destOrd="0" presId="urn:microsoft.com/office/officeart/2005/8/layout/hierarchy3"/>
    <dgm:cxn modelId="{DAD0939B-399C-40DC-A841-8308925DB212}" type="presParOf" srcId="{72550E09-9CE0-4281-838B-4FF2BC3192E3}" destId="{7BBC5F3D-2F9D-4086-BFB6-E7792D7C4DB4}"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798C86-6F9D-4401-B27E-6202D08B5AE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lv-LV"/>
        </a:p>
      </dgm:t>
    </dgm:pt>
    <dgm:pt modelId="{71BB332F-9361-4603-BB3E-39AA9A524795}">
      <dgm:prSet phldrT="[Teksts]" custT="1"/>
      <dgm:spPr>
        <a:ln>
          <a:solidFill>
            <a:schemeClr val="accent1"/>
          </a:solidFill>
        </a:ln>
        <a:effectLst>
          <a:outerShdw blurRad="50800" dist="38100" dir="2700000" algn="tl" rotWithShape="0">
            <a:prstClr val="black">
              <a:alpha val="40000"/>
            </a:prstClr>
          </a:outerShdw>
        </a:effectLst>
      </dgm:spPr>
      <dgm:t>
        <a:bodyPr/>
        <a:lstStyle/>
        <a:p>
          <a:r>
            <a:rPr lang="lv-LV" sz="2400" dirty="0" err="1"/>
            <a:t>The</a:t>
          </a:r>
          <a:r>
            <a:rPr lang="lv-LV" sz="2400" dirty="0"/>
            <a:t> </a:t>
          </a:r>
          <a:r>
            <a:rPr lang="lv-LV" sz="2400" dirty="0" err="1"/>
            <a:t>College</a:t>
          </a:r>
          <a:r>
            <a:rPr lang="lv-LV" sz="2400" dirty="0"/>
            <a:t> </a:t>
          </a:r>
          <a:r>
            <a:rPr lang="lv-LV" sz="2400" dirty="0" err="1"/>
            <a:t>implements</a:t>
          </a:r>
          <a:r>
            <a:rPr lang="lv-LV" sz="2400" dirty="0"/>
            <a:t> </a:t>
          </a:r>
          <a:r>
            <a:rPr lang="lv-LV" sz="2400" dirty="0" err="1"/>
            <a:t>the</a:t>
          </a:r>
          <a:r>
            <a:rPr lang="lv-LV" sz="2400" dirty="0"/>
            <a:t> first </a:t>
          </a:r>
          <a:r>
            <a:rPr lang="lv-LV" sz="2400" dirty="0" err="1"/>
            <a:t>level</a:t>
          </a:r>
          <a:r>
            <a:rPr lang="lv-LV" sz="2400" dirty="0"/>
            <a:t> </a:t>
          </a:r>
          <a:r>
            <a:rPr lang="lv-LV" sz="2400" dirty="0" err="1"/>
            <a:t>professional</a:t>
          </a:r>
          <a:r>
            <a:rPr lang="lv-LV" sz="2400" dirty="0"/>
            <a:t> </a:t>
          </a:r>
          <a:r>
            <a:rPr lang="lv-LV" sz="2400" dirty="0" err="1"/>
            <a:t>higher</a:t>
          </a:r>
          <a:r>
            <a:rPr lang="lv-LV" sz="2400" dirty="0"/>
            <a:t> </a:t>
          </a:r>
          <a:r>
            <a:rPr lang="lv-LV" sz="2400" dirty="0" err="1"/>
            <a:t>education</a:t>
          </a:r>
          <a:r>
            <a:rPr lang="lv-LV" sz="2400" dirty="0"/>
            <a:t> </a:t>
          </a:r>
          <a:r>
            <a:rPr lang="lv-LV" sz="2400" dirty="0" err="1"/>
            <a:t>study</a:t>
          </a:r>
          <a:r>
            <a:rPr lang="lv-LV" sz="2400" dirty="0"/>
            <a:t> </a:t>
          </a:r>
          <a:r>
            <a:rPr lang="lv-LV" sz="2400" dirty="0" err="1"/>
            <a:t>programs</a:t>
          </a:r>
          <a:r>
            <a:rPr lang="lv-LV" sz="2400" dirty="0"/>
            <a:t> </a:t>
          </a:r>
          <a:r>
            <a:rPr lang="lv-LV" sz="2400" dirty="0" err="1"/>
            <a:t>in</a:t>
          </a:r>
          <a:r>
            <a:rPr lang="lv-LV" sz="2400" dirty="0"/>
            <a:t> </a:t>
          </a:r>
          <a:r>
            <a:rPr lang="lv-LV" sz="2400" dirty="0" err="1"/>
            <a:t>the</a:t>
          </a:r>
          <a:r>
            <a:rPr lang="lv-LV" sz="2400" dirty="0"/>
            <a:t> </a:t>
          </a:r>
          <a:r>
            <a:rPr lang="lv-LV" sz="2400" dirty="0" err="1"/>
            <a:t>following</a:t>
          </a:r>
          <a:r>
            <a:rPr lang="lv-LV" sz="2400" dirty="0"/>
            <a:t> </a:t>
          </a:r>
          <a:r>
            <a:rPr lang="lv-LV" sz="2400" dirty="0" err="1"/>
            <a:t>study</a:t>
          </a:r>
          <a:r>
            <a:rPr lang="lv-LV" sz="2400" dirty="0"/>
            <a:t> </a:t>
          </a:r>
          <a:r>
            <a:rPr lang="lv-LV" sz="2400" dirty="0" err="1"/>
            <a:t>fields</a:t>
          </a:r>
          <a:r>
            <a:rPr lang="lv-LV" sz="2400" dirty="0"/>
            <a:t> </a:t>
          </a:r>
          <a:r>
            <a:rPr lang="lv-LV" sz="2400" dirty="0" err="1"/>
            <a:t>or</a:t>
          </a:r>
          <a:r>
            <a:rPr lang="lv-LV" sz="2400" dirty="0"/>
            <a:t> </a:t>
          </a:r>
          <a:r>
            <a:rPr lang="lv-LV" sz="2400" dirty="0" err="1"/>
            <a:t>directions</a:t>
          </a:r>
          <a:r>
            <a:rPr lang="lv-LV" sz="2400" dirty="0"/>
            <a:t>:</a:t>
          </a:r>
          <a:endParaRPr lang="lv-LV" sz="2400" b="1" dirty="0"/>
        </a:p>
      </dgm:t>
    </dgm:pt>
    <dgm:pt modelId="{6810E28D-7D9B-43D2-9C45-FCA459A3A795}" type="parTrans" cxnId="{7ED2F7A2-2463-418F-9214-64D54F66CDC1}">
      <dgm:prSet/>
      <dgm:spPr/>
      <dgm:t>
        <a:bodyPr/>
        <a:lstStyle/>
        <a:p>
          <a:endParaRPr lang="lv-LV"/>
        </a:p>
      </dgm:t>
    </dgm:pt>
    <dgm:pt modelId="{947765A7-37E6-4C57-B034-01B224D55B5F}" type="sibTrans" cxnId="{7ED2F7A2-2463-418F-9214-64D54F66CDC1}">
      <dgm:prSet/>
      <dgm:spPr/>
      <dgm:t>
        <a:bodyPr/>
        <a:lstStyle/>
        <a:p>
          <a:endParaRPr lang="lv-LV"/>
        </a:p>
      </dgm:t>
    </dgm:pt>
    <dgm:pt modelId="{F87DA13F-0F89-4458-9B1F-5B0507F3AAD0}">
      <dgm:prSet custT="1"/>
      <dgm:spPr/>
      <dgm:t>
        <a:bodyPr/>
        <a:lstStyle/>
        <a:p>
          <a:r>
            <a:rPr lang="lv-LV" sz="1600" dirty="0"/>
            <a:t>1. </a:t>
          </a:r>
          <a:r>
            <a:rPr lang="lv-LV" sz="1600" dirty="0" err="1"/>
            <a:t>Economics</a:t>
          </a:r>
          <a:r>
            <a:rPr lang="lv-LV" sz="1600" dirty="0"/>
            <a:t>, </a:t>
          </a:r>
          <a:r>
            <a:rPr lang="lv-LV" sz="1600" dirty="0" err="1"/>
            <a:t>study</a:t>
          </a:r>
          <a:r>
            <a:rPr lang="lv-LV" sz="1600" dirty="0"/>
            <a:t> </a:t>
          </a:r>
          <a:r>
            <a:rPr lang="lv-LV" sz="1600" dirty="0" err="1"/>
            <a:t>program</a:t>
          </a:r>
          <a:r>
            <a:rPr lang="lv-LV" sz="1600" dirty="0"/>
            <a:t> </a:t>
          </a:r>
        </a:p>
        <a:p>
          <a:r>
            <a:rPr lang="lv-LV" sz="1600" dirty="0"/>
            <a:t>“</a:t>
          </a:r>
          <a:r>
            <a:rPr lang="lv-LV" sz="1600" dirty="0" err="1"/>
            <a:t>Accounting</a:t>
          </a:r>
          <a:r>
            <a:rPr lang="lv-LV" sz="1600" dirty="0"/>
            <a:t> </a:t>
          </a:r>
          <a:r>
            <a:rPr lang="lv-LV" sz="1600" dirty="0" err="1"/>
            <a:t>and</a:t>
          </a:r>
          <a:r>
            <a:rPr lang="lv-LV" sz="1600" dirty="0"/>
            <a:t> Finance”</a:t>
          </a:r>
          <a:endParaRPr lang="lv-LV" sz="1100" dirty="0"/>
        </a:p>
      </dgm:t>
    </dgm:pt>
    <dgm:pt modelId="{C9D1B97E-1095-4D5D-8607-812BF7A8A6E3}" type="parTrans" cxnId="{A533B238-3A0A-481F-8A34-061EEC6F8BA3}">
      <dgm:prSet/>
      <dgm:spPr/>
      <dgm:t>
        <a:bodyPr/>
        <a:lstStyle/>
        <a:p>
          <a:endParaRPr lang="lv-LV"/>
        </a:p>
      </dgm:t>
    </dgm:pt>
    <dgm:pt modelId="{04CD801A-9771-414A-8170-76CF832E944C}" type="sibTrans" cxnId="{A533B238-3A0A-481F-8A34-061EEC6F8BA3}">
      <dgm:prSet/>
      <dgm:spPr/>
      <dgm:t>
        <a:bodyPr/>
        <a:lstStyle/>
        <a:p>
          <a:endParaRPr lang="lv-LV"/>
        </a:p>
      </dgm:t>
    </dgm:pt>
    <dgm:pt modelId="{5268CC03-5FC8-4293-96C4-B878F2712111}">
      <dgm:prSet custT="1"/>
      <dgm:spPr/>
      <dgm:t>
        <a:bodyPr/>
        <a:lstStyle/>
        <a:p>
          <a:r>
            <a:rPr lang="lv-LV" sz="1600" dirty="0"/>
            <a:t>2. </a:t>
          </a:r>
          <a:r>
            <a:rPr lang="lv-LV" sz="1600" dirty="0" err="1"/>
            <a:t>Management</a:t>
          </a:r>
          <a:r>
            <a:rPr lang="lv-LV" sz="1600" dirty="0"/>
            <a:t>, </a:t>
          </a:r>
          <a:r>
            <a:rPr lang="lv-LV" sz="1600" dirty="0" err="1"/>
            <a:t>administration</a:t>
          </a:r>
          <a:r>
            <a:rPr lang="lv-LV" sz="1600" dirty="0"/>
            <a:t> </a:t>
          </a:r>
          <a:r>
            <a:rPr lang="lv-LV" sz="1600" dirty="0" err="1"/>
            <a:t>and</a:t>
          </a:r>
          <a:r>
            <a:rPr lang="lv-LV" sz="1600" dirty="0"/>
            <a:t> </a:t>
          </a:r>
          <a:r>
            <a:rPr lang="lv-LV" sz="1600" dirty="0" err="1"/>
            <a:t>real</a:t>
          </a:r>
          <a:r>
            <a:rPr lang="lv-LV" sz="1600" dirty="0"/>
            <a:t> </a:t>
          </a:r>
          <a:r>
            <a:rPr lang="lv-LV" sz="1600" dirty="0" err="1"/>
            <a:t>estate</a:t>
          </a:r>
          <a:r>
            <a:rPr lang="lv-LV" sz="1600" dirty="0"/>
            <a:t> </a:t>
          </a:r>
          <a:r>
            <a:rPr lang="lv-LV" sz="1600" dirty="0" err="1"/>
            <a:t>management</a:t>
          </a:r>
          <a:r>
            <a:rPr lang="lv-LV" sz="1600" dirty="0"/>
            <a:t>, </a:t>
          </a:r>
          <a:r>
            <a:rPr lang="lv-LV" sz="1600" dirty="0" err="1"/>
            <a:t>study</a:t>
          </a:r>
          <a:r>
            <a:rPr lang="lv-LV" sz="1600" dirty="0"/>
            <a:t> </a:t>
          </a:r>
          <a:r>
            <a:rPr lang="lv-LV" sz="1600" dirty="0" err="1"/>
            <a:t>program</a:t>
          </a:r>
          <a:r>
            <a:rPr lang="lv-LV" sz="1600" dirty="0"/>
            <a:t> </a:t>
          </a:r>
        </a:p>
        <a:p>
          <a:r>
            <a:rPr lang="lv-LV" sz="1600" dirty="0"/>
            <a:t>“</a:t>
          </a:r>
          <a:r>
            <a:rPr lang="lv-LV" sz="1600" dirty="0" err="1"/>
            <a:t>Business</a:t>
          </a:r>
          <a:r>
            <a:rPr lang="lv-LV" sz="1600" dirty="0"/>
            <a:t> </a:t>
          </a:r>
          <a:r>
            <a:rPr lang="lv-LV" sz="1600" dirty="0" err="1"/>
            <a:t>and</a:t>
          </a:r>
          <a:r>
            <a:rPr lang="lv-LV" sz="1600" dirty="0"/>
            <a:t> Finance”</a:t>
          </a:r>
          <a:endParaRPr lang="lv-LV" sz="1100" dirty="0"/>
        </a:p>
      </dgm:t>
    </dgm:pt>
    <dgm:pt modelId="{74F69DAF-8738-4E6E-B9F7-A02EB2689B64}" type="parTrans" cxnId="{EEF66A47-3203-4C13-B2FA-8486B5C1BDE0}">
      <dgm:prSet/>
      <dgm:spPr/>
      <dgm:t>
        <a:bodyPr/>
        <a:lstStyle/>
        <a:p>
          <a:endParaRPr lang="lv-LV"/>
        </a:p>
      </dgm:t>
    </dgm:pt>
    <dgm:pt modelId="{1938E6C0-7B76-405F-828F-605A2F4F41FA}" type="sibTrans" cxnId="{EEF66A47-3203-4C13-B2FA-8486B5C1BDE0}">
      <dgm:prSet/>
      <dgm:spPr/>
      <dgm:t>
        <a:bodyPr/>
        <a:lstStyle/>
        <a:p>
          <a:endParaRPr lang="lv-LV"/>
        </a:p>
      </dgm:t>
    </dgm:pt>
    <dgm:pt modelId="{3F3C47B3-3367-4D3E-BBCE-7805B76AB2DD}" type="pres">
      <dgm:prSet presAssocID="{CB798C86-6F9D-4401-B27E-6202D08B5AED}" presName="diagram" presStyleCnt="0">
        <dgm:presLayoutVars>
          <dgm:chPref val="1"/>
          <dgm:dir/>
          <dgm:animOne val="branch"/>
          <dgm:animLvl val="lvl"/>
          <dgm:resizeHandles/>
        </dgm:presLayoutVars>
      </dgm:prSet>
      <dgm:spPr/>
      <dgm:t>
        <a:bodyPr/>
        <a:lstStyle/>
        <a:p>
          <a:endParaRPr lang="en-US"/>
        </a:p>
      </dgm:t>
    </dgm:pt>
    <dgm:pt modelId="{BB2F013B-D9BB-4EDB-88CD-40E15B093384}" type="pres">
      <dgm:prSet presAssocID="{71BB332F-9361-4603-BB3E-39AA9A524795}" presName="root" presStyleCnt="0"/>
      <dgm:spPr/>
    </dgm:pt>
    <dgm:pt modelId="{D48042CE-DD4B-45E5-AEF5-85C76EE20651}" type="pres">
      <dgm:prSet presAssocID="{71BB332F-9361-4603-BB3E-39AA9A524795}" presName="rootComposite" presStyleCnt="0"/>
      <dgm:spPr/>
    </dgm:pt>
    <dgm:pt modelId="{BE8657C1-6BEB-4BFA-8AAA-CF90EA66CF04}" type="pres">
      <dgm:prSet presAssocID="{71BB332F-9361-4603-BB3E-39AA9A524795}" presName="rootText" presStyleLbl="node1" presStyleIdx="0" presStyleCnt="1" custScaleX="278769" custScaleY="210352" custLinFactNeighborX="7459" custLinFactNeighborY="-33546"/>
      <dgm:spPr/>
      <dgm:t>
        <a:bodyPr/>
        <a:lstStyle/>
        <a:p>
          <a:endParaRPr lang="en-US"/>
        </a:p>
      </dgm:t>
    </dgm:pt>
    <dgm:pt modelId="{4D4BD07E-AABB-4F38-AE6E-B43A7E3971F9}" type="pres">
      <dgm:prSet presAssocID="{71BB332F-9361-4603-BB3E-39AA9A524795}" presName="rootConnector" presStyleLbl="node1" presStyleIdx="0" presStyleCnt="1"/>
      <dgm:spPr/>
      <dgm:t>
        <a:bodyPr/>
        <a:lstStyle/>
        <a:p>
          <a:endParaRPr lang="en-US"/>
        </a:p>
      </dgm:t>
    </dgm:pt>
    <dgm:pt modelId="{72550E09-9CE0-4281-838B-4FF2BC3192E3}" type="pres">
      <dgm:prSet presAssocID="{71BB332F-9361-4603-BB3E-39AA9A524795}" presName="childShape" presStyleCnt="0"/>
      <dgm:spPr/>
    </dgm:pt>
    <dgm:pt modelId="{DAFF7A80-B665-465D-98B1-6C17684604ED}" type="pres">
      <dgm:prSet presAssocID="{C9D1B97E-1095-4D5D-8607-812BF7A8A6E3}" presName="Name13" presStyleLbl="parChTrans1D2" presStyleIdx="0" presStyleCnt="2"/>
      <dgm:spPr/>
      <dgm:t>
        <a:bodyPr/>
        <a:lstStyle/>
        <a:p>
          <a:endParaRPr lang="en-US"/>
        </a:p>
      </dgm:t>
    </dgm:pt>
    <dgm:pt modelId="{FAD4D533-4FFF-448B-8AF2-9A16B58BB5C9}" type="pres">
      <dgm:prSet presAssocID="{F87DA13F-0F89-4458-9B1F-5B0507F3AAD0}" presName="childText" presStyleLbl="bgAcc1" presStyleIdx="0" presStyleCnt="2" custScaleX="295542" custScaleY="94946" custLinFactNeighborX="621" custLinFactNeighborY="-10644">
        <dgm:presLayoutVars>
          <dgm:bulletEnabled val="1"/>
        </dgm:presLayoutVars>
      </dgm:prSet>
      <dgm:spPr/>
      <dgm:t>
        <a:bodyPr/>
        <a:lstStyle/>
        <a:p>
          <a:endParaRPr lang="en-US"/>
        </a:p>
      </dgm:t>
    </dgm:pt>
    <dgm:pt modelId="{A2038C07-520B-4A77-8FD7-3A714C5970BF}" type="pres">
      <dgm:prSet presAssocID="{74F69DAF-8738-4E6E-B9F7-A02EB2689B64}" presName="Name13" presStyleLbl="parChTrans1D2" presStyleIdx="1" presStyleCnt="2"/>
      <dgm:spPr/>
      <dgm:t>
        <a:bodyPr/>
        <a:lstStyle/>
        <a:p>
          <a:endParaRPr lang="en-US"/>
        </a:p>
      </dgm:t>
    </dgm:pt>
    <dgm:pt modelId="{80F3F9D5-83A6-4CC3-A510-504E785EC0F8}" type="pres">
      <dgm:prSet presAssocID="{5268CC03-5FC8-4293-96C4-B878F2712111}" presName="childText" presStyleLbl="bgAcc1" presStyleIdx="1" presStyleCnt="2" custScaleX="294679" custScaleY="126599" custLinFactNeighborX="1484" custLinFactNeighborY="-5824">
        <dgm:presLayoutVars>
          <dgm:bulletEnabled val="1"/>
        </dgm:presLayoutVars>
      </dgm:prSet>
      <dgm:spPr/>
      <dgm:t>
        <a:bodyPr/>
        <a:lstStyle/>
        <a:p>
          <a:endParaRPr lang="en-US"/>
        </a:p>
      </dgm:t>
    </dgm:pt>
  </dgm:ptLst>
  <dgm:cxnLst>
    <dgm:cxn modelId="{A533B238-3A0A-481F-8A34-061EEC6F8BA3}" srcId="{71BB332F-9361-4603-BB3E-39AA9A524795}" destId="{F87DA13F-0F89-4458-9B1F-5B0507F3AAD0}" srcOrd="0" destOrd="0" parTransId="{C9D1B97E-1095-4D5D-8607-812BF7A8A6E3}" sibTransId="{04CD801A-9771-414A-8170-76CF832E944C}"/>
    <dgm:cxn modelId="{E2C0AD91-3AAA-474F-83BF-0DC93D2C9A74}" type="presOf" srcId="{74F69DAF-8738-4E6E-B9F7-A02EB2689B64}" destId="{A2038C07-520B-4A77-8FD7-3A714C5970BF}" srcOrd="0" destOrd="0" presId="urn:microsoft.com/office/officeart/2005/8/layout/hierarchy3"/>
    <dgm:cxn modelId="{5E940688-D4C5-43A8-B111-AD95A8965549}" type="presOf" srcId="{CB798C86-6F9D-4401-B27E-6202D08B5AED}" destId="{3F3C47B3-3367-4D3E-BBCE-7805B76AB2DD}" srcOrd="0" destOrd="0" presId="urn:microsoft.com/office/officeart/2005/8/layout/hierarchy3"/>
    <dgm:cxn modelId="{25308D89-DE7B-4B6D-B14A-04D731BE682D}" type="presOf" srcId="{F87DA13F-0F89-4458-9B1F-5B0507F3AAD0}" destId="{FAD4D533-4FFF-448B-8AF2-9A16B58BB5C9}" srcOrd="0" destOrd="0" presId="urn:microsoft.com/office/officeart/2005/8/layout/hierarchy3"/>
    <dgm:cxn modelId="{E3D32CA6-A3AA-4ECF-8E71-8400B7A6CB21}" type="presOf" srcId="{C9D1B97E-1095-4D5D-8607-812BF7A8A6E3}" destId="{DAFF7A80-B665-465D-98B1-6C17684604ED}" srcOrd="0" destOrd="0" presId="urn:microsoft.com/office/officeart/2005/8/layout/hierarchy3"/>
    <dgm:cxn modelId="{EEF66A47-3203-4C13-B2FA-8486B5C1BDE0}" srcId="{71BB332F-9361-4603-BB3E-39AA9A524795}" destId="{5268CC03-5FC8-4293-96C4-B878F2712111}" srcOrd="1" destOrd="0" parTransId="{74F69DAF-8738-4E6E-B9F7-A02EB2689B64}" sibTransId="{1938E6C0-7B76-405F-828F-605A2F4F41FA}"/>
    <dgm:cxn modelId="{56F664B1-8864-43D3-836D-DE8FBB9C8937}" type="presOf" srcId="{5268CC03-5FC8-4293-96C4-B878F2712111}" destId="{80F3F9D5-83A6-4CC3-A510-504E785EC0F8}" srcOrd="0" destOrd="0" presId="urn:microsoft.com/office/officeart/2005/8/layout/hierarchy3"/>
    <dgm:cxn modelId="{1D30B2EF-2C1F-4FEF-A26B-F0688E84D248}" type="presOf" srcId="{71BB332F-9361-4603-BB3E-39AA9A524795}" destId="{BE8657C1-6BEB-4BFA-8AAA-CF90EA66CF04}" srcOrd="0" destOrd="0" presId="urn:microsoft.com/office/officeart/2005/8/layout/hierarchy3"/>
    <dgm:cxn modelId="{7ED2F7A2-2463-418F-9214-64D54F66CDC1}" srcId="{CB798C86-6F9D-4401-B27E-6202D08B5AED}" destId="{71BB332F-9361-4603-BB3E-39AA9A524795}" srcOrd="0" destOrd="0" parTransId="{6810E28D-7D9B-43D2-9C45-FCA459A3A795}" sibTransId="{947765A7-37E6-4C57-B034-01B224D55B5F}"/>
    <dgm:cxn modelId="{9E6356B3-12CD-47A7-9F3F-DAF386B3AB03}" type="presOf" srcId="{71BB332F-9361-4603-BB3E-39AA9A524795}" destId="{4D4BD07E-AABB-4F38-AE6E-B43A7E3971F9}" srcOrd="1" destOrd="0" presId="urn:microsoft.com/office/officeart/2005/8/layout/hierarchy3"/>
    <dgm:cxn modelId="{0F5E182E-D4C1-41CD-BBAA-D7772722EF0F}" type="presParOf" srcId="{3F3C47B3-3367-4D3E-BBCE-7805B76AB2DD}" destId="{BB2F013B-D9BB-4EDB-88CD-40E15B093384}" srcOrd="0" destOrd="0" presId="urn:microsoft.com/office/officeart/2005/8/layout/hierarchy3"/>
    <dgm:cxn modelId="{34C2AD84-EE79-417C-A9F9-A6EE9D5CD034}" type="presParOf" srcId="{BB2F013B-D9BB-4EDB-88CD-40E15B093384}" destId="{D48042CE-DD4B-45E5-AEF5-85C76EE20651}" srcOrd="0" destOrd="0" presId="urn:microsoft.com/office/officeart/2005/8/layout/hierarchy3"/>
    <dgm:cxn modelId="{8DD7D9EA-00C9-4853-A71E-22C16DBC2415}" type="presParOf" srcId="{D48042CE-DD4B-45E5-AEF5-85C76EE20651}" destId="{BE8657C1-6BEB-4BFA-8AAA-CF90EA66CF04}" srcOrd="0" destOrd="0" presId="urn:microsoft.com/office/officeart/2005/8/layout/hierarchy3"/>
    <dgm:cxn modelId="{0F106A67-46C2-4163-AE9E-F3260370964A}" type="presParOf" srcId="{D48042CE-DD4B-45E5-AEF5-85C76EE20651}" destId="{4D4BD07E-AABB-4F38-AE6E-B43A7E3971F9}" srcOrd="1" destOrd="0" presId="urn:microsoft.com/office/officeart/2005/8/layout/hierarchy3"/>
    <dgm:cxn modelId="{C2F5DFF0-D8BF-4401-B8BA-45D0D9884679}" type="presParOf" srcId="{BB2F013B-D9BB-4EDB-88CD-40E15B093384}" destId="{72550E09-9CE0-4281-838B-4FF2BC3192E3}" srcOrd="1" destOrd="0" presId="urn:microsoft.com/office/officeart/2005/8/layout/hierarchy3"/>
    <dgm:cxn modelId="{E7427731-DD96-4566-95B5-D1CE65F361DE}" type="presParOf" srcId="{72550E09-9CE0-4281-838B-4FF2BC3192E3}" destId="{DAFF7A80-B665-465D-98B1-6C17684604ED}" srcOrd="0" destOrd="0" presId="urn:microsoft.com/office/officeart/2005/8/layout/hierarchy3"/>
    <dgm:cxn modelId="{56D58257-C2FD-4263-A45F-A86EE0412F89}" type="presParOf" srcId="{72550E09-9CE0-4281-838B-4FF2BC3192E3}" destId="{FAD4D533-4FFF-448B-8AF2-9A16B58BB5C9}" srcOrd="1" destOrd="0" presId="urn:microsoft.com/office/officeart/2005/8/layout/hierarchy3"/>
    <dgm:cxn modelId="{436F1EB4-724A-41A5-8A9E-6317CC659900}" type="presParOf" srcId="{72550E09-9CE0-4281-838B-4FF2BC3192E3}" destId="{A2038C07-520B-4A77-8FD7-3A714C5970BF}" srcOrd="2" destOrd="0" presId="urn:microsoft.com/office/officeart/2005/8/layout/hierarchy3"/>
    <dgm:cxn modelId="{524C09EB-3E02-4720-8DC8-03D7F97A3A06}" type="presParOf" srcId="{72550E09-9CE0-4281-838B-4FF2BC3192E3}" destId="{80F3F9D5-83A6-4CC3-A510-504E785EC0F8}"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CA82F8-6EFB-4AD9-8470-6999ACD3CE6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lv-LV"/>
        </a:p>
      </dgm:t>
    </dgm:pt>
    <dgm:pt modelId="{09CCB6C3-D3E5-434C-B5C8-876287A819D6}">
      <dgm:prSet phldrT="[Teksts]" custT="1"/>
      <dgm:spPr>
        <a:ln>
          <a:solidFill>
            <a:schemeClr val="accent1"/>
          </a:solidFill>
        </a:ln>
        <a:effectLst>
          <a:outerShdw blurRad="50800" dist="38100" dir="2700000" algn="tl" rotWithShape="0">
            <a:prstClr val="black">
              <a:alpha val="40000"/>
            </a:prstClr>
          </a:outerShdw>
        </a:effectLst>
      </dgm:spPr>
      <dgm:t>
        <a:bodyPr/>
        <a:lstStyle/>
        <a:p>
          <a:r>
            <a:rPr lang="lv-LV" sz="100" dirty="0"/>
            <a:t>.</a:t>
          </a:r>
        </a:p>
      </dgm:t>
    </dgm:pt>
    <dgm:pt modelId="{C31E2CAA-A944-4B91-B1DB-E78932336761}" type="parTrans" cxnId="{B237EC3A-8734-4FB4-87C3-3587225DEF52}">
      <dgm:prSet/>
      <dgm:spPr/>
      <dgm:t>
        <a:bodyPr/>
        <a:lstStyle/>
        <a:p>
          <a:endParaRPr lang="lv-LV"/>
        </a:p>
      </dgm:t>
    </dgm:pt>
    <dgm:pt modelId="{02C5E6E3-91FE-42E7-A258-042A1D8BE230}" type="sibTrans" cxnId="{B237EC3A-8734-4FB4-87C3-3587225DEF52}">
      <dgm:prSet/>
      <dgm:spPr/>
      <dgm:t>
        <a:bodyPr/>
        <a:lstStyle/>
        <a:p>
          <a:endParaRPr lang="lv-LV"/>
        </a:p>
      </dgm:t>
    </dgm:pt>
    <dgm:pt modelId="{74574D7C-0009-4FAD-BC92-8D2839A7C26C}">
      <dgm:prSet/>
      <dgm:spPr/>
      <dgm:t>
        <a:bodyPr/>
        <a:lstStyle/>
        <a:p>
          <a:r>
            <a:rPr lang="en-GB" dirty="0">
              <a:latin typeface="+mj-lt"/>
              <a:cs typeface="Times New Roman" panose="02020603050405020304" pitchFamily="18" charset="0"/>
            </a:rPr>
            <a:t>To explore recognition, accounting and valuation of doubtful and bad debtors, and  their presentation in the accounts of an enterprise in accordance with the existing laws and regulations</a:t>
          </a:r>
          <a:endParaRPr lang="lv-LV" dirty="0">
            <a:latin typeface="Times New Roman" panose="02020603050405020304" pitchFamily="18" charset="0"/>
            <a:cs typeface="Times New Roman" panose="02020603050405020304" pitchFamily="18" charset="0"/>
          </a:endParaRPr>
        </a:p>
      </dgm:t>
    </dgm:pt>
    <dgm:pt modelId="{202A34DE-C4F7-4185-B020-29A5126FC595}" type="parTrans" cxnId="{FA228D9C-B137-417C-9196-BDCD5584EB06}">
      <dgm:prSet/>
      <dgm:spPr/>
      <dgm:t>
        <a:bodyPr/>
        <a:lstStyle/>
        <a:p>
          <a:endParaRPr lang="lv-LV"/>
        </a:p>
      </dgm:t>
    </dgm:pt>
    <dgm:pt modelId="{583DC71D-F594-4C4E-ABBE-0C514D538764}" type="sibTrans" cxnId="{FA228D9C-B137-417C-9196-BDCD5584EB06}">
      <dgm:prSet/>
      <dgm:spPr/>
      <dgm:t>
        <a:bodyPr/>
        <a:lstStyle/>
        <a:p>
          <a:endParaRPr lang="lv-LV"/>
        </a:p>
      </dgm:t>
    </dgm:pt>
    <dgm:pt modelId="{F904497C-A367-434A-977E-CEE6042C03A0}" type="pres">
      <dgm:prSet presAssocID="{96CA82F8-6EFB-4AD9-8470-6999ACD3CE6D}" presName="diagram" presStyleCnt="0">
        <dgm:presLayoutVars>
          <dgm:chPref val="1"/>
          <dgm:dir/>
          <dgm:animOne val="branch"/>
          <dgm:animLvl val="lvl"/>
          <dgm:resizeHandles/>
        </dgm:presLayoutVars>
      </dgm:prSet>
      <dgm:spPr/>
      <dgm:t>
        <a:bodyPr/>
        <a:lstStyle/>
        <a:p>
          <a:endParaRPr lang="en-US"/>
        </a:p>
      </dgm:t>
    </dgm:pt>
    <dgm:pt modelId="{3F51ED5F-840F-4285-B044-7892A521ED9B}" type="pres">
      <dgm:prSet presAssocID="{09CCB6C3-D3E5-434C-B5C8-876287A819D6}" presName="root" presStyleCnt="0"/>
      <dgm:spPr/>
    </dgm:pt>
    <dgm:pt modelId="{2899C42A-4198-4B75-B2A0-1F6E40E4FB6C}" type="pres">
      <dgm:prSet presAssocID="{09CCB6C3-D3E5-434C-B5C8-876287A819D6}" presName="rootComposite" presStyleCnt="0"/>
      <dgm:spPr/>
    </dgm:pt>
    <dgm:pt modelId="{040E238E-D5AA-43BC-8CB6-EB8C25DBF0D0}" type="pres">
      <dgm:prSet presAssocID="{09CCB6C3-D3E5-434C-B5C8-876287A819D6}" presName="rootText" presStyleLbl="node1" presStyleIdx="0" presStyleCnt="1" custScaleX="24194" custScaleY="17353" custLinFactNeighborX="1062" custLinFactNeighborY="-3295"/>
      <dgm:spPr/>
      <dgm:t>
        <a:bodyPr/>
        <a:lstStyle/>
        <a:p>
          <a:endParaRPr lang="en-US"/>
        </a:p>
      </dgm:t>
    </dgm:pt>
    <dgm:pt modelId="{34ED7F19-10A4-4309-BAA8-C3F72E820310}" type="pres">
      <dgm:prSet presAssocID="{09CCB6C3-D3E5-434C-B5C8-876287A819D6}" presName="rootConnector" presStyleLbl="node1" presStyleIdx="0" presStyleCnt="1"/>
      <dgm:spPr/>
      <dgm:t>
        <a:bodyPr/>
        <a:lstStyle/>
        <a:p>
          <a:endParaRPr lang="en-US"/>
        </a:p>
      </dgm:t>
    </dgm:pt>
    <dgm:pt modelId="{C2B909FA-1B79-4613-8AB7-74322BC95EAE}" type="pres">
      <dgm:prSet presAssocID="{09CCB6C3-D3E5-434C-B5C8-876287A819D6}" presName="childShape" presStyleCnt="0"/>
      <dgm:spPr/>
    </dgm:pt>
    <dgm:pt modelId="{086DE785-72D5-4BF9-BFB4-6B13E30BCFD7}" type="pres">
      <dgm:prSet presAssocID="{202A34DE-C4F7-4185-B020-29A5126FC595}" presName="Name13" presStyleLbl="parChTrans1D2" presStyleIdx="0" presStyleCnt="1"/>
      <dgm:spPr/>
      <dgm:t>
        <a:bodyPr/>
        <a:lstStyle/>
        <a:p>
          <a:endParaRPr lang="en-US"/>
        </a:p>
      </dgm:t>
    </dgm:pt>
    <dgm:pt modelId="{FE653CB4-85B1-4534-B7E2-BF1FE3AD8516}" type="pres">
      <dgm:prSet presAssocID="{74574D7C-0009-4FAD-BC92-8D2839A7C26C}" presName="childText" presStyleLbl="bgAcc1" presStyleIdx="0" presStyleCnt="1" custScaleX="280741" custScaleY="278288" custLinFactNeighborX="-909" custLinFactNeighborY="-25067">
        <dgm:presLayoutVars>
          <dgm:bulletEnabled val="1"/>
        </dgm:presLayoutVars>
      </dgm:prSet>
      <dgm:spPr/>
      <dgm:t>
        <a:bodyPr/>
        <a:lstStyle/>
        <a:p>
          <a:endParaRPr lang="en-US"/>
        </a:p>
      </dgm:t>
    </dgm:pt>
  </dgm:ptLst>
  <dgm:cxnLst>
    <dgm:cxn modelId="{E49E67D6-7CDB-4F8D-9CE8-0F7EA4C363A0}" type="presOf" srcId="{09CCB6C3-D3E5-434C-B5C8-876287A819D6}" destId="{040E238E-D5AA-43BC-8CB6-EB8C25DBF0D0}" srcOrd="0" destOrd="0" presId="urn:microsoft.com/office/officeart/2005/8/layout/hierarchy3"/>
    <dgm:cxn modelId="{7C063260-A5AF-406D-80B5-D4D1FECD9B62}" type="presOf" srcId="{96CA82F8-6EFB-4AD9-8470-6999ACD3CE6D}" destId="{F904497C-A367-434A-977E-CEE6042C03A0}" srcOrd="0" destOrd="0" presId="urn:microsoft.com/office/officeart/2005/8/layout/hierarchy3"/>
    <dgm:cxn modelId="{C62DD260-003B-4914-AB5C-B0D82A4AA8DE}" type="presOf" srcId="{09CCB6C3-D3E5-434C-B5C8-876287A819D6}" destId="{34ED7F19-10A4-4309-BAA8-C3F72E820310}" srcOrd="1" destOrd="0" presId="urn:microsoft.com/office/officeart/2005/8/layout/hierarchy3"/>
    <dgm:cxn modelId="{B237EC3A-8734-4FB4-87C3-3587225DEF52}" srcId="{96CA82F8-6EFB-4AD9-8470-6999ACD3CE6D}" destId="{09CCB6C3-D3E5-434C-B5C8-876287A819D6}" srcOrd="0" destOrd="0" parTransId="{C31E2CAA-A944-4B91-B1DB-E78932336761}" sibTransId="{02C5E6E3-91FE-42E7-A258-042A1D8BE230}"/>
    <dgm:cxn modelId="{B37F7A85-0949-4A68-896B-BE7F0B07E933}" type="presOf" srcId="{202A34DE-C4F7-4185-B020-29A5126FC595}" destId="{086DE785-72D5-4BF9-BFB4-6B13E30BCFD7}" srcOrd="0" destOrd="0" presId="urn:microsoft.com/office/officeart/2005/8/layout/hierarchy3"/>
    <dgm:cxn modelId="{080CFE69-739A-4F89-9340-B077A100D386}" type="presOf" srcId="{74574D7C-0009-4FAD-BC92-8D2839A7C26C}" destId="{FE653CB4-85B1-4534-B7E2-BF1FE3AD8516}" srcOrd="0" destOrd="0" presId="urn:microsoft.com/office/officeart/2005/8/layout/hierarchy3"/>
    <dgm:cxn modelId="{FA228D9C-B137-417C-9196-BDCD5584EB06}" srcId="{09CCB6C3-D3E5-434C-B5C8-876287A819D6}" destId="{74574D7C-0009-4FAD-BC92-8D2839A7C26C}" srcOrd="0" destOrd="0" parTransId="{202A34DE-C4F7-4185-B020-29A5126FC595}" sibTransId="{583DC71D-F594-4C4E-ABBE-0C514D538764}"/>
    <dgm:cxn modelId="{78D11D24-FB76-4C51-BC94-CB33E9EEF8EC}" type="presParOf" srcId="{F904497C-A367-434A-977E-CEE6042C03A0}" destId="{3F51ED5F-840F-4285-B044-7892A521ED9B}" srcOrd="0" destOrd="0" presId="urn:microsoft.com/office/officeart/2005/8/layout/hierarchy3"/>
    <dgm:cxn modelId="{8E0B5F78-2589-4EAE-9FE2-5D894AEBA32B}" type="presParOf" srcId="{3F51ED5F-840F-4285-B044-7892A521ED9B}" destId="{2899C42A-4198-4B75-B2A0-1F6E40E4FB6C}" srcOrd="0" destOrd="0" presId="urn:microsoft.com/office/officeart/2005/8/layout/hierarchy3"/>
    <dgm:cxn modelId="{8397F0F9-442D-413B-A640-F5162BA3C469}" type="presParOf" srcId="{2899C42A-4198-4B75-B2A0-1F6E40E4FB6C}" destId="{040E238E-D5AA-43BC-8CB6-EB8C25DBF0D0}" srcOrd="0" destOrd="0" presId="urn:microsoft.com/office/officeart/2005/8/layout/hierarchy3"/>
    <dgm:cxn modelId="{4EBC498A-C879-45DE-A5EC-A992B988082C}" type="presParOf" srcId="{2899C42A-4198-4B75-B2A0-1F6E40E4FB6C}" destId="{34ED7F19-10A4-4309-BAA8-C3F72E820310}" srcOrd="1" destOrd="0" presId="urn:microsoft.com/office/officeart/2005/8/layout/hierarchy3"/>
    <dgm:cxn modelId="{AED72A2A-E448-4585-9E0B-C506E364517F}" type="presParOf" srcId="{3F51ED5F-840F-4285-B044-7892A521ED9B}" destId="{C2B909FA-1B79-4613-8AB7-74322BC95EAE}" srcOrd="1" destOrd="0" presId="urn:microsoft.com/office/officeart/2005/8/layout/hierarchy3"/>
    <dgm:cxn modelId="{668CC649-9145-4B36-9361-E273FE8826C8}" type="presParOf" srcId="{C2B909FA-1B79-4613-8AB7-74322BC95EAE}" destId="{086DE785-72D5-4BF9-BFB4-6B13E30BCFD7}" srcOrd="0" destOrd="0" presId="urn:microsoft.com/office/officeart/2005/8/layout/hierarchy3"/>
    <dgm:cxn modelId="{C6AC9B01-18D9-41BE-8185-014FA21F4241}" type="presParOf" srcId="{C2B909FA-1B79-4613-8AB7-74322BC95EAE}" destId="{FE653CB4-85B1-4534-B7E2-BF1FE3AD8516}"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30EA695-FCD2-48DE-A8DF-766141DDE2EF}"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lv-LV"/>
        </a:p>
      </dgm:t>
    </dgm:pt>
    <dgm:pt modelId="{54A34857-EE72-41A9-AAAF-3ADB418A4B7C}">
      <dgm:prSet custT="1"/>
      <dgm:spPr/>
      <dgm:t>
        <a:bodyPr/>
        <a:lstStyle/>
        <a:p>
          <a:r>
            <a:rPr lang="lv-LV" sz="1600" dirty="0">
              <a:latin typeface="+mj-lt"/>
              <a:cs typeface="Times New Roman" panose="02020603050405020304" pitchFamily="18" charset="0"/>
            </a:rPr>
            <a:t>3. </a:t>
          </a:r>
          <a:r>
            <a:rPr lang="en-GB" sz="1600" dirty="0">
              <a:latin typeface="+mj-lt"/>
              <a:cs typeface="Times New Roman" panose="02020603050405020304" pitchFamily="18" charset="0"/>
            </a:rPr>
            <a:t>To analyse and describe presentation of debtors in financial accounting</a:t>
          </a:r>
          <a:endParaRPr lang="en-US" sz="1600" dirty="0">
            <a:latin typeface="+mj-lt"/>
          </a:endParaRPr>
        </a:p>
      </dgm:t>
    </dgm:pt>
    <dgm:pt modelId="{5CE76B77-0510-45DB-97E9-697E1836EF21}" type="parTrans" cxnId="{08478CF8-AA6F-49E8-BDEC-3540DFEADC54}">
      <dgm:prSet/>
      <dgm:spPr/>
      <dgm:t>
        <a:bodyPr/>
        <a:lstStyle/>
        <a:p>
          <a:endParaRPr lang="en-US"/>
        </a:p>
      </dgm:t>
    </dgm:pt>
    <dgm:pt modelId="{3E7926EB-2550-421A-AD83-AA8182B6DD49}" type="sibTrans" cxnId="{08478CF8-AA6F-49E8-BDEC-3540DFEADC54}">
      <dgm:prSet/>
      <dgm:spPr/>
      <dgm:t>
        <a:bodyPr/>
        <a:lstStyle/>
        <a:p>
          <a:endParaRPr lang="en-US"/>
        </a:p>
      </dgm:t>
    </dgm:pt>
    <dgm:pt modelId="{D46B2E80-DD71-49DA-AAD4-3D676B6EDCDA}">
      <dgm:prSet custT="1"/>
      <dgm:spPr/>
      <dgm:t>
        <a:bodyPr/>
        <a:lstStyle/>
        <a:p>
          <a:r>
            <a:rPr lang="lv-LV" sz="1600" dirty="0">
              <a:latin typeface="+mj-lt"/>
              <a:cs typeface="Times New Roman" panose="02020603050405020304" pitchFamily="18" charset="0"/>
            </a:rPr>
            <a:t>4. </a:t>
          </a:r>
          <a:r>
            <a:rPr lang="en-GB" sz="1600" dirty="0">
              <a:latin typeface="+mj-lt"/>
              <a:cs typeface="Times New Roman" panose="02020603050405020304" pitchFamily="18" charset="0"/>
            </a:rPr>
            <a:t>To explore and describe the creation of provisions for doubtful debtors</a:t>
          </a:r>
          <a:endParaRPr lang="en-US" sz="1600" dirty="0">
            <a:latin typeface="+mj-lt"/>
          </a:endParaRPr>
        </a:p>
      </dgm:t>
    </dgm:pt>
    <dgm:pt modelId="{5E680D20-0A70-4C36-AA5F-B3859CEA96CD}" type="parTrans" cxnId="{D2763A8F-23AD-4986-AACF-1228BD6C1D00}">
      <dgm:prSet/>
      <dgm:spPr/>
      <dgm:t>
        <a:bodyPr/>
        <a:lstStyle/>
        <a:p>
          <a:endParaRPr lang="en-US"/>
        </a:p>
      </dgm:t>
    </dgm:pt>
    <dgm:pt modelId="{A212969C-C8AB-4E2D-8841-669DBF877DD6}" type="sibTrans" cxnId="{D2763A8F-23AD-4986-AACF-1228BD6C1D00}">
      <dgm:prSet/>
      <dgm:spPr/>
      <dgm:t>
        <a:bodyPr/>
        <a:lstStyle/>
        <a:p>
          <a:endParaRPr lang="en-US"/>
        </a:p>
      </dgm:t>
    </dgm:pt>
    <dgm:pt modelId="{66790856-D987-4503-939E-0F15DB324239}">
      <dgm:prSet custT="1"/>
      <dgm:spPr/>
      <dgm:t>
        <a:bodyPr/>
        <a:lstStyle/>
        <a:p>
          <a:r>
            <a:rPr lang="lv-LV" sz="1600" dirty="0">
              <a:latin typeface="+mj-lt"/>
              <a:cs typeface="Times New Roman" panose="02020603050405020304" pitchFamily="18" charset="0"/>
            </a:rPr>
            <a:t>5. </a:t>
          </a:r>
          <a:r>
            <a:rPr lang="en-GB" sz="1600" dirty="0">
              <a:latin typeface="+mj-lt"/>
              <a:cs typeface="Times New Roman" panose="02020603050405020304" pitchFamily="18" charset="0"/>
            </a:rPr>
            <a:t>To analyse the impact of doubtful and bad debtors on tax calculation</a:t>
          </a:r>
          <a:endParaRPr lang="en-US" sz="1600" dirty="0">
            <a:latin typeface="+mj-lt"/>
          </a:endParaRPr>
        </a:p>
      </dgm:t>
    </dgm:pt>
    <dgm:pt modelId="{CD07F458-1BDA-467C-996D-B8731F2C15CD}" type="sibTrans" cxnId="{3983AE47-6D35-4C74-92DA-7B56586EF857}">
      <dgm:prSet/>
      <dgm:spPr/>
      <dgm:t>
        <a:bodyPr/>
        <a:lstStyle/>
        <a:p>
          <a:endParaRPr lang="en-US"/>
        </a:p>
      </dgm:t>
    </dgm:pt>
    <dgm:pt modelId="{D4B8CE2C-573F-4995-8E8E-45D2097F800D}" type="parTrans" cxnId="{3983AE47-6D35-4C74-92DA-7B56586EF857}">
      <dgm:prSet/>
      <dgm:spPr/>
      <dgm:t>
        <a:bodyPr/>
        <a:lstStyle/>
        <a:p>
          <a:endParaRPr lang="en-US"/>
        </a:p>
      </dgm:t>
    </dgm:pt>
    <dgm:pt modelId="{ECCB2F6E-D647-4323-BC40-37C95A749C7B}">
      <dgm:prSet custT="1"/>
      <dgm:spPr/>
      <dgm:t>
        <a:bodyPr/>
        <a:lstStyle/>
        <a:p>
          <a:r>
            <a:rPr lang="lv-LV" sz="1600" dirty="0">
              <a:latin typeface="+mj-lt"/>
              <a:cs typeface="Times New Roman" panose="02020603050405020304" pitchFamily="18" charset="0"/>
            </a:rPr>
            <a:t>2. </a:t>
          </a:r>
          <a:r>
            <a:rPr lang="en-GB" sz="1600" dirty="0">
              <a:latin typeface="+mj-lt"/>
              <a:cs typeface="Times New Roman" panose="02020603050405020304" pitchFamily="18" charset="0"/>
            </a:rPr>
            <a:t>To describe and evaluate the accounting of receivables and documents related to recognition of doubtful and bad debts</a:t>
          </a:r>
          <a:endParaRPr lang="lv-LV" sz="500" dirty="0">
            <a:latin typeface="Times New Roman" panose="02020603050405020304" pitchFamily="18" charset="0"/>
            <a:cs typeface="Times New Roman" panose="02020603050405020304" pitchFamily="18" charset="0"/>
          </a:endParaRPr>
        </a:p>
      </dgm:t>
    </dgm:pt>
    <dgm:pt modelId="{F6BF3C9F-E520-42AC-B0C2-F07168F08360}" type="sibTrans" cxnId="{3A1EFA7B-D6F5-4F52-A921-C1D194E07E1C}">
      <dgm:prSet/>
      <dgm:spPr/>
      <dgm:t>
        <a:bodyPr/>
        <a:lstStyle/>
        <a:p>
          <a:endParaRPr lang="en-US"/>
        </a:p>
      </dgm:t>
    </dgm:pt>
    <dgm:pt modelId="{81FE742D-F5F1-4FB9-B839-BA5E3CF7321A}" type="parTrans" cxnId="{3A1EFA7B-D6F5-4F52-A921-C1D194E07E1C}">
      <dgm:prSet/>
      <dgm:spPr/>
      <dgm:t>
        <a:bodyPr/>
        <a:lstStyle/>
        <a:p>
          <a:endParaRPr lang="en-US"/>
        </a:p>
      </dgm:t>
    </dgm:pt>
    <dgm:pt modelId="{784A64A9-77C2-4FA5-B394-C401D9A4D1E2}">
      <dgm:prSet custT="1"/>
      <dgm:spPr/>
      <dgm:t>
        <a:bodyPr/>
        <a:lstStyle/>
        <a:p>
          <a:r>
            <a:rPr lang="lv-LV" sz="1600" dirty="0">
              <a:latin typeface="+mj-lt"/>
              <a:cs typeface="Times New Roman" panose="02020603050405020304" pitchFamily="18" charset="0"/>
            </a:rPr>
            <a:t>1. </a:t>
          </a:r>
          <a:r>
            <a:rPr lang="en-GB" sz="1600" dirty="0">
              <a:latin typeface="+mj-lt"/>
              <a:cs typeface="Times New Roman" panose="02020603050405020304" pitchFamily="18" charset="0"/>
            </a:rPr>
            <a:t>To explore and analyse  acts of legislation, information available in specialist literature and statistics on doubtful and bad debtors</a:t>
          </a:r>
          <a:endParaRPr lang="lv-LV" sz="1600" dirty="0">
            <a:latin typeface="Times New Roman" panose="02020603050405020304" pitchFamily="18" charset="0"/>
            <a:cs typeface="Times New Roman" panose="02020603050405020304" pitchFamily="18" charset="0"/>
          </a:endParaRPr>
        </a:p>
      </dgm:t>
    </dgm:pt>
    <dgm:pt modelId="{50727C76-1051-446A-880D-18891F11924D}" type="sibTrans" cxnId="{79E20040-92C5-4283-9923-D64E8EFD0FFB}">
      <dgm:prSet/>
      <dgm:spPr/>
      <dgm:t>
        <a:bodyPr/>
        <a:lstStyle/>
        <a:p>
          <a:endParaRPr lang="en-US"/>
        </a:p>
      </dgm:t>
    </dgm:pt>
    <dgm:pt modelId="{A0735933-E459-4887-A587-ABA111CE3762}" type="parTrans" cxnId="{79E20040-92C5-4283-9923-D64E8EFD0FFB}">
      <dgm:prSet/>
      <dgm:spPr/>
      <dgm:t>
        <a:bodyPr/>
        <a:lstStyle/>
        <a:p>
          <a:endParaRPr lang="en-US"/>
        </a:p>
      </dgm:t>
    </dgm:pt>
    <dgm:pt modelId="{A34F7BA9-AB42-477C-B921-5C726049E594}">
      <dgm:prSet phldrT="[Teksts]"/>
      <dgm:spPr>
        <a:ln>
          <a:solidFill>
            <a:schemeClr val="accent1"/>
          </a:solidFill>
        </a:ln>
        <a:effectLst>
          <a:outerShdw blurRad="50800" dist="38100" dir="2700000" algn="tl" rotWithShape="0">
            <a:prstClr val="black">
              <a:alpha val="40000"/>
            </a:prstClr>
          </a:outerShdw>
        </a:effectLst>
      </dgm:spPr>
      <dgm:t>
        <a:bodyPr/>
        <a:lstStyle/>
        <a:p>
          <a:endParaRPr lang="lv-LV" b="1" dirty="0"/>
        </a:p>
      </dgm:t>
    </dgm:pt>
    <dgm:pt modelId="{C58F4B71-4EE3-4670-8654-AC4A2B79425A}" type="sibTrans" cxnId="{A2209AC2-8FFE-4055-B1A1-BA2D6F23F421}">
      <dgm:prSet/>
      <dgm:spPr/>
      <dgm:t>
        <a:bodyPr/>
        <a:lstStyle/>
        <a:p>
          <a:endParaRPr lang="lv-LV"/>
        </a:p>
      </dgm:t>
    </dgm:pt>
    <dgm:pt modelId="{FEDF1682-21BF-46F9-8497-C0855AD04B96}" type="parTrans" cxnId="{A2209AC2-8FFE-4055-B1A1-BA2D6F23F421}">
      <dgm:prSet/>
      <dgm:spPr/>
      <dgm:t>
        <a:bodyPr/>
        <a:lstStyle/>
        <a:p>
          <a:endParaRPr lang="lv-LV"/>
        </a:p>
      </dgm:t>
    </dgm:pt>
    <dgm:pt modelId="{DD69F2A4-9A99-4391-A337-1C7EF7A054C5}" type="pres">
      <dgm:prSet presAssocID="{830EA695-FCD2-48DE-A8DF-766141DDE2EF}" presName="diagram" presStyleCnt="0">
        <dgm:presLayoutVars>
          <dgm:chPref val="1"/>
          <dgm:dir/>
          <dgm:animOne val="branch"/>
          <dgm:animLvl val="lvl"/>
          <dgm:resizeHandles/>
        </dgm:presLayoutVars>
      </dgm:prSet>
      <dgm:spPr/>
      <dgm:t>
        <a:bodyPr/>
        <a:lstStyle/>
        <a:p>
          <a:endParaRPr lang="en-US"/>
        </a:p>
      </dgm:t>
    </dgm:pt>
    <dgm:pt modelId="{3FA195AC-AAF2-44D3-B4D8-620190E574C7}" type="pres">
      <dgm:prSet presAssocID="{A34F7BA9-AB42-477C-B921-5C726049E594}" presName="root" presStyleCnt="0"/>
      <dgm:spPr/>
    </dgm:pt>
    <dgm:pt modelId="{5293DDEC-18F3-4D0D-B815-855B17C50993}" type="pres">
      <dgm:prSet presAssocID="{A34F7BA9-AB42-477C-B921-5C726049E594}" presName="rootComposite" presStyleCnt="0"/>
      <dgm:spPr/>
    </dgm:pt>
    <dgm:pt modelId="{5AB3EA3F-7201-4AE9-A2B7-3CA352058DC2}" type="pres">
      <dgm:prSet presAssocID="{A34F7BA9-AB42-477C-B921-5C726049E594}" presName="rootText" presStyleLbl="node1" presStyleIdx="0" presStyleCnt="1" custFlipVert="1" custFlipHor="0" custScaleX="54214" custScaleY="38006" custLinFactNeighborX="-25235" custLinFactNeighborY="27518"/>
      <dgm:spPr/>
      <dgm:t>
        <a:bodyPr/>
        <a:lstStyle/>
        <a:p>
          <a:endParaRPr lang="en-US"/>
        </a:p>
      </dgm:t>
    </dgm:pt>
    <dgm:pt modelId="{BE47B23F-9B5A-45E6-95B3-EAA3F840156B}" type="pres">
      <dgm:prSet presAssocID="{A34F7BA9-AB42-477C-B921-5C726049E594}" presName="rootConnector" presStyleLbl="node1" presStyleIdx="0" presStyleCnt="1"/>
      <dgm:spPr/>
      <dgm:t>
        <a:bodyPr/>
        <a:lstStyle/>
        <a:p>
          <a:endParaRPr lang="en-US"/>
        </a:p>
      </dgm:t>
    </dgm:pt>
    <dgm:pt modelId="{FD823F36-9453-4A87-9079-82EAFAEF3CE4}" type="pres">
      <dgm:prSet presAssocID="{A34F7BA9-AB42-477C-B921-5C726049E594}" presName="childShape" presStyleCnt="0"/>
      <dgm:spPr/>
    </dgm:pt>
    <dgm:pt modelId="{3B3EAE66-06C1-4710-AC6E-6C6438279334}" type="pres">
      <dgm:prSet presAssocID="{A0735933-E459-4887-A587-ABA111CE3762}" presName="Name13" presStyleLbl="parChTrans1D2" presStyleIdx="0" presStyleCnt="5"/>
      <dgm:spPr/>
      <dgm:t>
        <a:bodyPr/>
        <a:lstStyle/>
        <a:p>
          <a:endParaRPr lang="en-US"/>
        </a:p>
      </dgm:t>
    </dgm:pt>
    <dgm:pt modelId="{9D4AC2BB-CDE4-43BB-8590-128AE1D3004C}" type="pres">
      <dgm:prSet presAssocID="{784A64A9-77C2-4FA5-B394-C401D9A4D1E2}" presName="childText" presStyleLbl="bgAcc1" presStyleIdx="0" presStyleCnt="5" custScaleX="615194" custScaleY="197656" custLinFactNeighborX="-9685" custLinFactNeighborY="32006">
        <dgm:presLayoutVars>
          <dgm:bulletEnabled val="1"/>
        </dgm:presLayoutVars>
      </dgm:prSet>
      <dgm:spPr/>
      <dgm:t>
        <a:bodyPr/>
        <a:lstStyle/>
        <a:p>
          <a:endParaRPr lang="en-US"/>
        </a:p>
      </dgm:t>
    </dgm:pt>
    <dgm:pt modelId="{D53A3E3D-ED82-459E-933D-4410D216DA2A}" type="pres">
      <dgm:prSet presAssocID="{81FE742D-F5F1-4FB9-B839-BA5E3CF7321A}" presName="Name13" presStyleLbl="parChTrans1D2" presStyleIdx="1" presStyleCnt="5"/>
      <dgm:spPr/>
      <dgm:t>
        <a:bodyPr/>
        <a:lstStyle/>
        <a:p>
          <a:endParaRPr lang="en-US"/>
        </a:p>
      </dgm:t>
    </dgm:pt>
    <dgm:pt modelId="{ED2E9F95-24B2-4846-8220-65FCBCF9682C}" type="pres">
      <dgm:prSet presAssocID="{ECCB2F6E-D647-4323-BC40-37C95A749C7B}" presName="childText" presStyleLbl="bgAcc1" presStyleIdx="1" presStyleCnt="5" custScaleX="609829" custScaleY="211929" custLinFactNeighborX="-13668" custLinFactNeighborY="25483">
        <dgm:presLayoutVars>
          <dgm:bulletEnabled val="1"/>
        </dgm:presLayoutVars>
      </dgm:prSet>
      <dgm:spPr/>
      <dgm:t>
        <a:bodyPr/>
        <a:lstStyle/>
        <a:p>
          <a:endParaRPr lang="en-US"/>
        </a:p>
      </dgm:t>
    </dgm:pt>
    <dgm:pt modelId="{0AEAE07C-2DC5-4AAE-ADFF-2B8E2FCFF7CB}" type="pres">
      <dgm:prSet presAssocID="{D4B8CE2C-573F-4995-8E8E-45D2097F800D}" presName="Name13" presStyleLbl="parChTrans1D2" presStyleIdx="2" presStyleCnt="5"/>
      <dgm:spPr/>
      <dgm:t>
        <a:bodyPr/>
        <a:lstStyle/>
        <a:p>
          <a:endParaRPr lang="en-US"/>
        </a:p>
      </dgm:t>
    </dgm:pt>
    <dgm:pt modelId="{83B88903-393D-40B9-9DD9-DEE6CA74EF23}" type="pres">
      <dgm:prSet presAssocID="{66790856-D987-4503-939E-0F15DB324239}" presName="childText" presStyleLbl="bgAcc1" presStyleIdx="2" presStyleCnt="5" custScaleX="610029" custScaleY="129566" custLinFactY="124306" custLinFactNeighborX="-13456" custLinFactNeighborY="200000">
        <dgm:presLayoutVars>
          <dgm:bulletEnabled val="1"/>
        </dgm:presLayoutVars>
      </dgm:prSet>
      <dgm:spPr/>
      <dgm:t>
        <a:bodyPr/>
        <a:lstStyle/>
        <a:p>
          <a:endParaRPr lang="en-US"/>
        </a:p>
      </dgm:t>
    </dgm:pt>
    <dgm:pt modelId="{5A4B3F72-96AB-401B-871C-362B0CDB1AE4}" type="pres">
      <dgm:prSet presAssocID="{5E680D20-0A70-4C36-AA5F-B3859CEA96CD}" presName="Name13" presStyleLbl="parChTrans1D2" presStyleIdx="3" presStyleCnt="5"/>
      <dgm:spPr/>
      <dgm:t>
        <a:bodyPr/>
        <a:lstStyle/>
        <a:p>
          <a:endParaRPr lang="en-US"/>
        </a:p>
      </dgm:t>
    </dgm:pt>
    <dgm:pt modelId="{B72A12C9-8A4F-4F79-A8B9-0F91EC4F0553}" type="pres">
      <dgm:prSet presAssocID="{D46B2E80-DD71-49DA-AAD4-3D676B6EDCDA}" presName="childText" presStyleLbl="bgAcc1" presStyleIdx="3" presStyleCnt="5" custScaleX="608592" custScaleY="138365" custLinFactNeighborX="-10863" custLinFactNeighborY="17091">
        <dgm:presLayoutVars>
          <dgm:bulletEnabled val="1"/>
        </dgm:presLayoutVars>
      </dgm:prSet>
      <dgm:spPr/>
      <dgm:t>
        <a:bodyPr/>
        <a:lstStyle/>
        <a:p>
          <a:endParaRPr lang="en-US"/>
        </a:p>
      </dgm:t>
    </dgm:pt>
    <dgm:pt modelId="{0B17995F-55BA-45A2-8975-3D660DFCC58E}" type="pres">
      <dgm:prSet presAssocID="{5CE76B77-0510-45DB-97E9-697E1836EF21}" presName="Name13" presStyleLbl="parChTrans1D2" presStyleIdx="4" presStyleCnt="5"/>
      <dgm:spPr/>
      <dgm:t>
        <a:bodyPr/>
        <a:lstStyle/>
        <a:p>
          <a:endParaRPr lang="en-US"/>
        </a:p>
      </dgm:t>
    </dgm:pt>
    <dgm:pt modelId="{102184C6-8368-412E-9DA5-B0C75470C4FC}" type="pres">
      <dgm:prSet presAssocID="{54A34857-EE72-41A9-AAAF-3ADB418A4B7C}" presName="childText" presStyleLbl="bgAcc1" presStyleIdx="4" presStyleCnt="5" custScaleX="609958" custScaleY="144142" custLinFactY="-102406" custLinFactNeighborX="-12229" custLinFactNeighborY="-200000">
        <dgm:presLayoutVars>
          <dgm:bulletEnabled val="1"/>
        </dgm:presLayoutVars>
      </dgm:prSet>
      <dgm:spPr/>
      <dgm:t>
        <a:bodyPr/>
        <a:lstStyle/>
        <a:p>
          <a:endParaRPr lang="en-US"/>
        </a:p>
      </dgm:t>
    </dgm:pt>
  </dgm:ptLst>
  <dgm:cxnLst>
    <dgm:cxn modelId="{79E20040-92C5-4283-9923-D64E8EFD0FFB}" srcId="{A34F7BA9-AB42-477C-B921-5C726049E594}" destId="{784A64A9-77C2-4FA5-B394-C401D9A4D1E2}" srcOrd="0" destOrd="0" parTransId="{A0735933-E459-4887-A587-ABA111CE3762}" sibTransId="{50727C76-1051-446A-880D-18891F11924D}"/>
    <dgm:cxn modelId="{5F336240-C9A4-4FE3-A35A-9FE796F1E635}" type="presOf" srcId="{54A34857-EE72-41A9-AAAF-3ADB418A4B7C}" destId="{102184C6-8368-412E-9DA5-B0C75470C4FC}" srcOrd="0" destOrd="0" presId="urn:microsoft.com/office/officeart/2005/8/layout/hierarchy3"/>
    <dgm:cxn modelId="{94343057-CB1F-4ADD-924E-2A194726D723}" type="presOf" srcId="{784A64A9-77C2-4FA5-B394-C401D9A4D1E2}" destId="{9D4AC2BB-CDE4-43BB-8590-128AE1D3004C}" srcOrd="0" destOrd="0" presId="urn:microsoft.com/office/officeart/2005/8/layout/hierarchy3"/>
    <dgm:cxn modelId="{E635C0FE-8CE1-4A47-9338-3B4AC3EE6D9C}" type="presOf" srcId="{66790856-D987-4503-939E-0F15DB324239}" destId="{83B88903-393D-40B9-9DD9-DEE6CA74EF23}" srcOrd="0" destOrd="0" presId="urn:microsoft.com/office/officeart/2005/8/layout/hierarchy3"/>
    <dgm:cxn modelId="{3983AE47-6D35-4C74-92DA-7B56586EF857}" srcId="{A34F7BA9-AB42-477C-B921-5C726049E594}" destId="{66790856-D987-4503-939E-0F15DB324239}" srcOrd="2" destOrd="0" parTransId="{D4B8CE2C-573F-4995-8E8E-45D2097F800D}" sibTransId="{CD07F458-1BDA-467C-996D-B8731F2C15CD}"/>
    <dgm:cxn modelId="{A2209AC2-8FFE-4055-B1A1-BA2D6F23F421}" srcId="{830EA695-FCD2-48DE-A8DF-766141DDE2EF}" destId="{A34F7BA9-AB42-477C-B921-5C726049E594}" srcOrd="0" destOrd="0" parTransId="{FEDF1682-21BF-46F9-8497-C0855AD04B96}" sibTransId="{C58F4B71-4EE3-4670-8654-AC4A2B79425A}"/>
    <dgm:cxn modelId="{6B7702DC-045E-4DCD-8CCE-0B64563DA1C0}" type="presOf" srcId="{ECCB2F6E-D647-4323-BC40-37C95A749C7B}" destId="{ED2E9F95-24B2-4846-8220-65FCBCF9682C}" srcOrd="0" destOrd="0" presId="urn:microsoft.com/office/officeart/2005/8/layout/hierarchy3"/>
    <dgm:cxn modelId="{3A1EFA7B-D6F5-4F52-A921-C1D194E07E1C}" srcId="{A34F7BA9-AB42-477C-B921-5C726049E594}" destId="{ECCB2F6E-D647-4323-BC40-37C95A749C7B}" srcOrd="1" destOrd="0" parTransId="{81FE742D-F5F1-4FB9-B839-BA5E3CF7321A}" sibTransId="{F6BF3C9F-E520-42AC-B0C2-F07168F08360}"/>
    <dgm:cxn modelId="{651525FD-8C02-4B3F-9657-1235452E4D97}" type="presOf" srcId="{A34F7BA9-AB42-477C-B921-5C726049E594}" destId="{BE47B23F-9B5A-45E6-95B3-EAA3F840156B}" srcOrd="1" destOrd="0" presId="urn:microsoft.com/office/officeart/2005/8/layout/hierarchy3"/>
    <dgm:cxn modelId="{E41F8B8F-05CD-47F3-88EA-77AA4C37C78A}" type="presOf" srcId="{D4B8CE2C-573F-4995-8E8E-45D2097F800D}" destId="{0AEAE07C-2DC5-4AAE-ADFF-2B8E2FCFF7CB}" srcOrd="0" destOrd="0" presId="urn:microsoft.com/office/officeart/2005/8/layout/hierarchy3"/>
    <dgm:cxn modelId="{719A9989-88A8-4B3F-A67A-5F7C220A298C}" type="presOf" srcId="{81FE742D-F5F1-4FB9-B839-BA5E3CF7321A}" destId="{D53A3E3D-ED82-459E-933D-4410D216DA2A}" srcOrd="0" destOrd="0" presId="urn:microsoft.com/office/officeart/2005/8/layout/hierarchy3"/>
    <dgm:cxn modelId="{1105FC22-C2DC-4076-8207-BD528750C86C}" type="presOf" srcId="{830EA695-FCD2-48DE-A8DF-766141DDE2EF}" destId="{DD69F2A4-9A99-4391-A337-1C7EF7A054C5}" srcOrd="0" destOrd="0" presId="urn:microsoft.com/office/officeart/2005/8/layout/hierarchy3"/>
    <dgm:cxn modelId="{34FC54C2-DDA2-4FF6-8D87-BAE131056233}" type="presOf" srcId="{A34F7BA9-AB42-477C-B921-5C726049E594}" destId="{5AB3EA3F-7201-4AE9-A2B7-3CA352058DC2}" srcOrd="0" destOrd="0" presId="urn:microsoft.com/office/officeart/2005/8/layout/hierarchy3"/>
    <dgm:cxn modelId="{08478CF8-AA6F-49E8-BDEC-3540DFEADC54}" srcId="{A34F7BA9-AB42-477C-B921-5C726049E594}" destId="{54A34857-EE72-41A9-AAAF-3ADB418A4B7C}" srcOrd="4" destOrd="0" parTransId="{5CE76B77-0510-45DB-97E9-697E1836EF21}" sibTransId="{3E7926EB-2550-421A-AD83-AA8182B6DD49}"/>
    <dgm:cxn modelId="{43E669C0-62AA-4409-B646-1D850B654E7D}" type="presOf" srcId="{5E680D20-0A70-4C36-AA5F-B3859CEA96CD}" destId="{5A4B3F72-96AB-401B-871C-362B0CDB1AE4}" srcOrd="0" destOrd="0" presId="urn:microsoft.com/office/officeart/2005/8/layout/hierarchy3"/>
    <dgm:cxn modelId="{D2763A8F-23AD-4986-AACF-1228BD6C1D00}" srcId="{A34F7BA9-AB42-477C-B921-5C726049E594}" destId="{D46B2E80-DD71-49DA-AAD4-3D676B6EDCDA}" srcOrd="3" destOrd="0" parTransId="{5E680D20-0A70-4C36-AA5F-B3859CEA96CD}" sibTransId="{A212969C-C8AB-4E2D-8841-669DBF877DD6}"/>
    <dgm:cxn modelId="{E8877675-B340-4F7C-949D-E103FA7587C4}" type="presOf" srcId="{A0735933-E459-4887-A587-ABA111CE3762}" destId="{3B3EAE66-06C1-4710-AC6E-6C6438279334}" srcOrd="0" destOrd="0" presId="urn:microsoft.com/office/officeart/2005/8/layout/hierarchy3"/>
    <dgm:cxn modelId="{7F57FFE5-68B4-4531-9970-98FCA5503DC9}" type="presOf" srcId="{D46B2E80-DD71-49DA-AAD4-3D676B6EDCDA}" destId="{B72A12C9-8A4F-4F79-A8B9-0F91EC4F0553}" srcOrd="0" destOrd="0" presId="urn:microsoft.com/office/officeart/2005/8/layout/hierarchy3"/>
    <dgm:cxn modelId="{0433D5A6-115C-42B4-A7DF-B7FDDED372DE}" type="presOf" srcId="{5CE76B77-0510-45DB-97E9-697E1836EF21}" destId="{0B17995F-55BA-45A2-8975-3D660DFCC58E}" srcOrd="0" destOrd="0" presId="urn:microsoft.com/office/officeart/2005/8/layout/hierarchy3"/>
    <dgm:cxn modelId="{9F3A60C0-1659-4857-A9CB-851EE034BB83}" type="presParOf" srcId="{DD69F2A4-9A99-4391-A337-1C7EF7A054C5}" destId="{3FA195AC-AAF2-44D3-B4D8-620190E574C7}" srcOrd="0" destOrd="0" presId="urn:microsoft.com/office/officeart/2005/8/layout/hierarchy3"/>
    <dgm:cxn modelId="{2E8456E2-67E0-4524-BC00-42969F0F9C1B}" type="presParOf" srcId="{3FA195AC-AAF2-44D3-B4D8-620190E574C7}" destId="{5293DDEC-18F3-4D0D-B815-855B17C50993}" srcOrd="0" destOrd="0" presId="urn:microsoft.com/office/officeart/2005/8/layout/hierarchy3"/>
    <dgm:cxn modelId="{F2246E3C-8575-4791-80D2-CCA5E7354956}" type="presParOf" srcId="{5293DDEC-18F3-4D0D-B815-855B17C50993}" destId="{5AB3EA3F-7201-4AE9-A2B7-3CA352058DC2}" srcOrd="0" destOrd="0" presId="urn:microsoft.com/office/officeart/2005/8/layout/hierarchy3"/>
    <dgm:cxn modelId="{DC7EB0D2-B54C-4BD4-908A-6191DE896D28}" type="presParOf" srcId="{5293DDEC-18F3-4D0D-B815-855B17C50993}" destId="{BE47B23F-9B5A-45E6-95B3-EAA3F840156B}" srcOrd="1" destOrd="0" presId="urn:microsoft.com/office/officeart/2005/8/layout/hierarchy3"/>
    <dgm:cxn modelId="{49621746-EC1C-465B-B029-274DC3CD3994}" type="presParOf" srcId="{3FA195AC-AAF2-44D3-B4D8-620190E574C7}" destId="{FD823F36-9453-4A87-9079-82EAFAEF3CE4}" srcOrd="1" destOrd="0" presId="urn:microsoft.com/office/officeart/2005/8/layout/hierarchy3"/>
    <dgm:cxn modelId="{9E46A3AA-9B18-4C8E-BACF-84981F74D548}" type="presParOf" srcId="{FD823F36-9453-4A87-9079-82EAFAEF3CE4}" destId="{3B3EAE66-06C1-4710-AC6E-6C6438279334}" srcOrd="0" destOrd="0" presId="urn:microsoft.com/office/officeart/2005/8/layout/hierarchy3"/>
    <dgm:cxn modelId="{511E2487-F46E-4959-B949-EFB642081430}" type="presParOf" srcId="{FD823F36-9453-4A87-9079-82EAFAEF3CE4}" destId="{9D4AC2BB-CDE4-43BB-8590-128AE1D3004C}" srcOrd="1" destOrd="0" presId="urn:microsoft.com/office/officeart/2005/8/layout/hierarchy3"/>
    <dgm:cxn modelId="{E2D0380F-DD90-49CA-A169-0509CC3B3636}" type="presParOf" srcId="{FD823F36-9453-4A87-9079-82EAFAEF3CE4}" destId="{D53A3E3D-ED82-459E-933D-4410D216DA2A}" srcOrd="2" destOrd="0" presId="urn:microsoft.com/office/officeart/2005/8/layout/hierarchy3"/>
    <dgm:cxn modelId="{0DE89478-CF60-4500-9538-F6FCD546E888}" type="presParOf" srcId="{FD823F36-9453-4A87-9079-82EAFAEF3CE4}" destId="{ED2E9F95-24B2-4846-8220-65FCBCF9682C}" srcOrd="3" destOrd="0" presId="urn:microsoft.com/office/officeart/2005/8/layout/hierarchy3"/>
    <dgm:cxn modelId="{9BF05A26-1E0C-498F-964B-05319A4A2967}" type="presParOf" srcId="{FD823F36-9453-4A87-9079-82EAFAEF3CE4}" destId="{0AEAE07C-2DC5-4AAE-ADFF-2B8E2FCFF7CB}" srcOrd="4" destOrd="0" presId="urn:microsoft.com/office/officeart/2005/8/layout/hierarchy3"/>
    <dgm:cxn modelId="{08B7731A-F0B1-4A84-9209-B5C261299872}" type="presParOf" srcId="{FD823F36-9453-4A87-9079-82EAFAEF3CE4}" destId="{83B88903-393D-40B9-9DD9-DEE6CA74EF23}" srcOrd="5" destOrd="0" presId="urn:microsoft.com/office/officeart/2005/8/layout/hierarchy3"/>
    <dgm:cxn modelId="{6F30CC28-2AA7-47ED-B781-7CFB15E0D161}" type="presParOf" srcId="{FD823F36-9453-4A87-9079-82EAFAEF3CE4}" destId="{5A4B3F72-96AB-401B-871C-362B0CDB1AE4}" srcOrd="6" destOrd="0" presId="urn:microsoft.com/office/officeart/2005/8/layout/hierarchy3"/>
    <dgm:cxn modelId="{C67E41EF-A280-4F83-8088-E4C3D3ABB7C4}" type="presParOf" srcId="{FD823F36-9453-4A87-9079-82EAFAEF3CE4}" destId="{B72A12C9-8A4F-4F79-A8B9-0F91EC4F0553}" srcOrd="7" destOrd="0" presId="urn:microsoft.com/office/officeart/2005/8/layout/hierarchy3"/>
    <dgm:cxn modelId="{17922B79-38DB-4AC2-8B31-4308FC2EEB13}" type="presParOf" srcId="{FD823F36-9453-4A87-9079-82EAFAEF3CE4}" destId="{0B17995F-55BA-45A2-8975-3D660DFCC58E}" srcOrd="8" destOrd="0" presId="urn:microsoft.com/office/officeart/2005/8/layout/hierarchy3"/>
    <dgm:cxn modelId="{17F400A0-0639-4559-ABA1-4ED20D5D7B1C}" type="presParOf" srcId="{FD823F36-9453-4A87-9079-82EAFAEF3CE4}" destId="{102184C6-8368-412E-9DA5-B0C75470C4FC}"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B798C86-6F9D-4401-B27E-6202D08B5AE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lv-LV"/>
        </a:p>
      </dgm:t>
    </dgm:pt>
    <dgm:pt modelId="{71BB332F-9361-4603-BB3E-39AA9A524795}">
      <dgm:prSet phldrT="[Teksts]" custT="1"/>
      <dgm:spPr>
        <a:ln>
          <a:solidFill>
            <a:schemeClr val="accent1"/>
          </a:solidFill>
        </a:ln>
        <a:effectLst>
          <a:outerShdw blurRad="50800" dist="38100" dir="2700000" algn="tl" rotWithShape="0">
            <a:prstClr val="black">
              <a:alpha val="40000"/>
            </a:prstClr>
          </a:outerShdw>
        </a:effectLst>
      </dgm:spPr>
      <dgm:t>
        <a:bodyPr/>
        <a:lstStyle/>
        <a:p>
          <a:r>
            <a:rPr lang="en-GB" sz="2400" b="1" dirty="0"/>
            <a:t>Impact of the pandemic on financial reporting data</a:t>
          </a:r>
          <a:endParaRPr lang="lv-LV" sz="2400" b="1" dirty="0"/>
        </a:p>
      </dgm:t>
    </dgm:pt>
    <dgm:pt modelId="{6810E28D-7D9B-43D2-9C45-FCA459A3A795}" type="parTrans" cxnId="{7ED2F7A2-2463-418F-9214-64D54F66CDC1}">
      <dgm:prSet/>
      <dgm:spPr/>
      <dgm:t>
        <a:bodyPr/>
        <a:lstStyle/>
        <a:p>
          <a:endParaRPr lang="lv-LV"/>
        </a:p>
      </dgm:t>
    </dgm:pt>
    <dgm:pt modelId="{947765A7-37E6-4C57-B034-01B224D55B5F}" type="sibTrans" cxnId="{7ED2F7A2-2463-418F-9214-64D54F66CDC1}">
      <dgm:prSet/>
      <dgm:spPr/>
      <dgm:t>
        <a:bodyPr/>
        <a:lstStyle/>
        <a:p>
          <a:endParaRPr lang="lv-LV"/>
        </a:p>
      </dgm:t>
    </dgm:pt>
    <dgm:pt modelId="{F87DA13F-0F89-4458-9B1F-5B0507F3AAD0}">
      <dgm:prSet custT="1"/>
      <dgm:spPr/>
      <dgm:t>
        <a:bodyPr/>
        <a:lstStyle/>
        <a:p>
          <a:endParaRPr lang="lv-LV" sz="1800" dirty="0"/>
        </a:p>
        <a:p>
          <a:r>
            <a:rPr lang="en-GB" sz="1600" dirty="0"/>
            <a:t>When preparing the financial report for 2020, the impact of the pandemic on the stability of  economic performance of an enterprise at the reporting date must be taken into account </a:t>
          </a:r>
          <a:endParaRPr lang="en-US" sz="1600" dirty="0"/>
        </a:p>
        <a:p>
          <a:endParaRPr lang="lv-LV" sz="1100" dirty="0"/>
        </a:p>
      </dgm:t>
    </dgm:pt>
    <dgm:pt modelId="{C9D1B97E-1095-4D5D-8607-812BF7A8A6E3}" type="parTrans" cxnId="{A533B238-3A0A-481F-8A34-061EEC6F8BA3}">
      <dgm:prSet/>
      <dgm:spPr/>
      <dgm:t>
        <a:bodyPr/>
        <a:lstStyle/>
        <a:p>
          <a:endParaRPr lang="lv-LV"/>
        </a:p>
      </dgm:t>
    </dgm:pt>
    <dgm:pt modelId="{04CD801A-9771-414A-8170-76CF832E944C}" type="sibTrans" cxnId="{A533B238-3A0A-481F-8A34-061EEC6F8BA3}">
      <dgm:prSet/>
      <dgm:spPr/>
      <dgm:t>
        <a:bodyPr/>
        <a:lstStyle/>
        <a:p>
          <a:endParaRPr lang="lv-LV"/>
        </a:p>
      </dgm:t>
    </dgm:pt>
    <dgm:pt modelId="{5268CC03-5FC8-4293-96C4-B878F2712111}">
      <dgm:prSet custT="1"/>
      <dgm:spPr/>
      <dgm:t>
        <a:bodyPr/>
        <a:lstStyle/>
        <a:p>
          <a:endParaRPr lang="lv-LV" sz="1800" dirty="0"/>
        </a:p>
        <a:p>
          <a:r>
            <a:rPr lang="en-US" sz="1600" dirty="0"/>
            <a:t>Law “On Measures for the Prevention and Suppression of Threat to the State and Its Consequences Due to the Spread of COVID-19” dated 21.03.2020</a:t>
          </a:r>
        </a:p>
        <a:p>
          <a:endParaRPr lang="lv-LV" sz="1100" dirty="0"/>
        </a:p>
      </dgm:t>
    </dgm:pt>
    <dgm:pt modelId="{74F69DAF-8738-4E6E-B9F7-A02EB2689B64}" type="parTrans" cxnId="{EEF66A47-3203-4C13-B2FA-8486B5C1BDE0}">
      <dgm:prSet/>
      <dgm:spPr/>
      <dgm:t>
        <a:bodyPr/>
        <a:lstStyle/>
        <a:p>
          <a:endParaRPr lang="lv-LV"/>
        </a:p>
      </dgm:t>
    </dgm:pt>
    <dgm:pt modelId="{1938E6C0-7B76-405F-828F-605A2F4F41FA}" type="sibTrans" cxnId="{EEF66A47-3203-4C13-B2FA-8486B5C1BDE0}">
      <dgm:prSet/>
      <dgm:spPr/>
      <dgm:t>
        <a:bodyPr/>
        <a:lstStyle/>
        <a:p>
          <a:endParaRPr lang="lv-LV"/>
        </a:p>
      </dgm:t>
    </dgm:pt>
    <dgm:pt modelId="{7EEA9DD4-96FD-4D76-AABF-E9B333A5BC6B}">
      <dgm:prSet custT="1"/>
      <dgm:spPr/>
      <dgm:t>
        <a:bodyPr/>
        <a:lstStyle/>
        <a:p>
          <a:r>
            <a:rPr lang="en-GB" sz="1600" b="1" dirty="0">
              <a:solidFill>
                <a:srgbClr val="C00000"/>
              </a:solidFill>
            </a:rPr>
            <a:t>The criteria for recognizing doubtful debtors may need to be revised</a:t>
          </a:r>
          <a:endParaRPr lang="en-US" sz="1600" b="1" dirty="0">
            <a:solidFill>
              <a:srgbClr val="C00000"/>
            </a:solidFill>
          </a:endParaRPr>
        </a:p>
      </dgm:t>
    </dgm:pt>
    <dgm:pt modelId="{16216714-BCCB-45D3-9F67-779BC3D1DE2E}" type="parTrans" cxnId="{13F5F7C8-A4FF-4DEF-9D2D-90449B8C169B}">
      <dgm:prSet/>
      <dgm:spPr/>
      <dgm:t>
        <a:bodyPr/>
        <a:lstStyle/>
        <a:p>
          <a:endParaRPr lang="en-US"/>
        </a:p>
      </dgm:t>
    </dgm:pt>
    <dgm:pt modelId="{B7C8467A-58E2-4213-BB3C-C99C7BD4E8AB}" type="sibTrans" cxnId="{13F5F7C8-A4FF-4DEF-9D2D-90449B8C169B}">
      <dgm:prSet/>
      <dgm:spPr/>
      <dgm:t>
        <a:bodyPr/>
        <a:lstStyle/>
        <a:p>
          <a:endParaRPr lang="en-US"/>
        </a:p>
      </dgm:t>
    </dgm:pt>
    <dgm:pt modelId="{3F3C47B3-3367-4D3E-BBCE-7805B76AB2DD}" type="pres">
      <dgm:prSet presAssocID="{CB798C86-6F9D-4401-B27E-6202D08B5AED}" presName="diagram" presStyleCnt="0">
        <dgm:presLayoutVars>
          <dgm:chPref val="1"/>
          <dgm:dir/>
          <dgm:animOne val="branch"/>
          <dgm:animLvl val="lvl"/>
          <dgm:resizeHandles/>
        </dgm:presLayoutVars>
      </dgm:prSet>
      <dgm:spPr/>
      <dgm:t>
        <a:bodyPr/>
        <a:lstStyle/>
        <a:p>
          <a:endParaRPr lang="en-US"/>
        </a:p>
      </dgm:t>
    </dgm:pt>
    <dgm:pt modelId="{BB2F013B-D9BB-4EDB-88CD-40E15B093384}" type="pres">
      <dgm:prSet presAssocID="{71BB332F-9361-4603-BB3E-39AA9A524795}" presName="root" presStyleCnt="0"/>
      <dgm:spPr/>
    </dgm:pt>
    <dgm:pt modelId="{D48042CE-DD4B-45E5-AEF5-85C76EE20651}" type="pres">
      <dgm:prSet presAssocID="{71BB332F-9361-4603-BB3E-39AA9A524795}" presName="rootComposite" presStyleCnt="0"/>
      <dgm:spPr/>
    </dgm:pt>
    <dgm:pt modelId="{BE8657C1-6BEB-4BFA-8AAA-CF90EA66CF04}" type="pres">
      <dgm:prSet presAssocID="{71BB332F-9361-4603-BB3E-39AA9A524795}" presName="rootText" presStyleLbl="node1" presStyleIdx="0" presStyleCnt="1" custScaleX="260813" custScaleY="106736" custLinFactNeighborX="7459" custLinFactNeighborY="-33546"/>
      <dgm:spPr/>
      <dgm:t>
        <a:bodyPr/>
        <a:lstStyle/>
        <a:p>
          <a:endParaRPr lang="en-US"/>
        </a:p>
      </dgm:t>
    </dgm:pt>
    <dgm:pt modelId="{4D4BD07E-AABB-4F38-AE6E-B43A7E3971F9}" type="pres">
      <dgm:prSet presAssocID="{71BB332F-9361-4603-BB3E-39AA9A524795}" presName="rootConnector" presStyleLbl="node1" presStyleIdx="0" presStyleCnt="1"/>
      <dgm:spPr/>
      <dgm:t>
        <a:bodyPr/>
        <a:lstStyle/>
        <a:p>
          <a:endParaRPr lang="en-US"/>
        </a:p>
      </dgm:t>
    </dgm:pt>
    <dgm:pt modelId="{72550E09-9CE0-4281-838B-4FF2BC3192E3}" type="pres">
      <dgm:prSet presAssocID="{71BB332F-9361-4603-BB3E-39AA9A524795}" presName="childShape" presStyleCnt="0"/>
      <dgm:spPr/>
    </dgm:pt>
    <dgm:pt modelId="{DAFF7A80-B665-465D-98B1-6C17684604ED}" type="pres">
      <dgm:prSet presAssocID="{C9D1B97E-1095-4D5D-8607-812BF7A8A6E3}" presName="Name13" presStyleLbl="parChTrans1D2" presStyleIdx="0" presStyleCnt="3"/>
      <dgm:spPr/>
      <dgm:t>
        <a:bodyPr/>
        <a:lstStyle/>
        <a:p>
          <a:endParaRPr lang="en-US"/>
        </a:p>
      </dgm:t>
    </dgm:pt>
    <dgm:pt modelId="{FAD4D533-4FFF-448B-8AF2-9A16B58BB5C9}" type="pres">
      <dgm:prSet presAssocID="{F87DA13F-0F89-4458-9B1F-5B0507F3AAD0}" presName="childText" presStyleLbl="bgAcc1" presStyleIdx="0" presStyleCnt="3" custScaleX="295542" custScaleY="149693" custLinFactNeighborX="621" custLinFactNeighborY="-10644">
        <dgm:presLayoutVars>
          <dgm:bulletEnabled val="1"/>
        </dgm:presLayoutVars>
      </dgm:prSet>
      <dgm:spPr/>
      <dgm:t>
        <a:bodyPr/>
        <a:lstStyle/>
        <a:p>
          <a:endParaRPr lang="en-US"/>
        </a:p>
      </dgm:t>
    </dgm:pt>
    <dgm:pt modelId="{A2038C07-520B-4A77-8FD7-3A714C5970BF}" type="pres">
      <dgm:prSet presAssocID="{74F69DAF-8738-4E6E-B9F7-A02EB2689B64}" presName="Name13" presStyleLbl="parChTrans1D2" presStyleIdx="1" presStyleCnt="3"/>
      <dgm:spPr/>
      <dgm:t>
        <a:bodyPr/>
        <a:lstStyle/>
        <a:p>
          <a:endParaRPr lang="en-US"/>
        </a:p>
      </dgm:t>
    </dgm:pt>
    <dgm:pt modelId="{80F3F9D5-83A6-4CC3-A510-504E785EC0F8}" type="pres">
      <dgm:prSet presAssocID="{5268CC03-5FC8-4293-96C4-B878F2712111}" presName="childText" presStyleLbl="bgAcc1" presStyleIdx="1" presStyleCnt="3" custScaleX="294679" custScaleY="155359" custLinFactNeighborX="1484" custLinFactNeighborY="-5824">
        <dgm:presLayoutVars>
          <dgm:bulletEnabled val="1"/>
        </dgm:presLayoutVars>
      </dgm:prSet>
      <dgm:spPr/>
      <dgm:t>
        <a:bodyPr/>
        <a:lstStyle/>
        <a:p>
          <a:endParaRPr lang="en-US"/>
        </a:p>
      </dgm:t>
    </dgm:pt>
    <dgm:pt modelId="{5FE82FC7-6C05-4DDD-A52B-DEBB1602BB9B}" type="pres">
      <dgm:prSet presAssocID="{16216714-BCCB-45D3-9F67-779BC3D1DE2E}" presName="Name13" presStyleLbl="parChTrans1D2" presStyleIdx="2" presStyleCnt="3"/>
      <dgm:spPr/>
      <dgm:t>
        <a:bodyPr/>
        <a:lstStyle/>
        <a:p>
          <a:endParaRPr lang="en-US"/>
        </a:p>
      </dgm:t>
    </dgm:pt>
    <dgm:pt modelId="{7BBC5F3D-2F9D-4086-BFB6-E7792D7C4DB4}" type="pres">
      <dgm:prSet presAssocID="{7EEA9DD4-96FD-4D76-AABF-E9B333A5BC6B}" presName="childText" presStyleLbl="bgAcc1" presStyleIdx="2" presStyleCnt="3" custScaleX="295947" custScaleY="81707" custLinFactNeighborX="4934" custLinFactNeighborY="-15548">
        <dgm:presLayoutVars>
          <dgm:bulletEnabled val="1"/>
        </dgm:presLayoutVars>
      </dgm:prSet>
      <dgm:spPr/>
      <dgm:t>
        <a:bodyPr/>
        <a:lstStyle/>
        <a:p>
          <a:endParaRPr lang="en-US"/>
        </a:p>
      </dgm:t>
    </dgm:pt>
  </dgm:ptLst>
  <dgm:cxnLst>
    <dgm:cxn modelId="{A533B238-3A0A-481F-8A34-061EEC6F8BA3}" srcId="{71BB332F-9361-4603-BB3E-39AA9A524795}" destId="{F87DA13F-0F89-4458-9B1F-5B0507F3AAD0}" srcOrd="0" destOrd="0" parTransId="{C9D1B97E-1095-4D5D-8607-812BF7A8A6E3}" sibTransId="{04CD801A-9771-414A-8170-76CF832E944C}"/>
    <dgm:cxn modelId="{E2C0AD91-3AAA-474F-83BF-0DC93D2C9A74}" type="presOf" srcId="{74F69DAF-8738-4E6E-B9F7-A02EB2689B64}" destId="{A2038C07-520B-4A77-8FD7-3A714C5970BF}" srcOrd="0" destOrd="0" presId="urn:microsoft.com/office/officeart/2005/8/layout/hierarchy3"/>
    <dgm:cxn modelId="{5E940688-D4C5-43A8-B111-AD95A8965549}" type="presOf" srcId="{CB798C86-6F9D-4401-B27E-6202D08B5AED}" destId="{3F3C47B3-3367-4D3E-BBCE-7805B76AB2DD}" srcOrd="0" destOrd="0" presId="urn:microsoft.com/office/officeart/2005/8/layout/hierarchy3"/>
    <dgm:cxn modelId="{25308D89-DE7B-4B6D-B14A-04D731BE682D}" type="presOf" srcId="{F87DA13F-0F89-4458-9B1F-5B0507F3AAD0}" destId="{FAD4D533-4FFF-448B-8AF2-9A16B58BB5C9}" srcOrd="0" destOrd="0" presId="urn:microsoft.com/office/officeart/2005/8/layout/hierarchy3"/>
    <dgm:cxn modelId="{E3D32CA6-A3AA-4ECF-8E71-8400B7A6CB21}" type="presOf" srcId="{C9D1B97E-1095-4D5D-8607-812BF7A8A6E3}" destId="{DAFF7A80-B665-465D-98B1-6C17684604ED}" srcOrd="0" destOrd="0" presId="urn:microsoft.com/office/officeart/2005/8/layout/hierarchy3"/>
    <dgm:cxn modelId="{36D07034-7DC2-4E93-92A4-C32B84AF7EFD}" type="presOf" srcId="{16216714-BCCB-45D3-9F67-779BC3D1DE2E}" destId="{5FE82FC7-6C05-4DDD-A52B-DEBB1602BB9B}" srcOrd="0" destOrd="0" presId="urn:microsoft.com/office/officeart/2005/8/layout/hierarchy3"/>
    <dgm:cxn modelId="{EEF66A47-3203-4C13-B2FA-8486B5C1BDE0}" srcId="{71BB332F-9361-4603-BB3E-39AA9A524795}" destId="{5268CC03-5FC8-4293-96C4-B878F2712111}" srcOrd="1" destOrd="0" parTransId="{74F69DAF-8738-4E6E-B9F7-A02EB2689B64}" sibTransId="{1938E6C0-7B76-405F-828F-605A2F4F41FA}"/>
    <dgm:cxn modelId="{56F664B1-8864-43D3-836D-DE8FBB9C8937}" type="presOf" srcId="{5268CC03-5FC8-4293-96C4-B878F2712111}" destId="{80F3F9D5-83A6-4CC3-A510-504E785EC0F8}" srcOrd="0" destOrd="0" presId="urn:microsoft.com/office/officeart/2005/8/layout/hierarchy3"/>
    <dgm:cxn modelId="{1D30B2EF-2C1F-4FEF-A26B-F0688E84D248}" type="presOf" srcId="{71BB332F-9361-4603-BB3E-39AA9A524795}" destId="{BE8657C1-6BEB-4BFA-8AAA-CF90EA66CF04}" srcOrd="0" destOrd="0" presId="urn:microsoft.com/office/officeart/2005/8/layout/hierarchy3"/>
    <dgm:cxn modelId="{7ED2F7A2-2463-418F-9214-64D54F66CDC1}" srcId="{CB798C86-6F9D-4401-B27E-6202D08B5AED}" destId="{71BB332F-9361-4603-BB3E-39AA9A524795}" srcOrd="0" destOrd="0" parTransId="{6810E28D-7D9B-43D2-9C45-FCA459A3A795}" sibTransId="{947765A7-37E6-4C57-B034-01B224D55B5F}"/>
    <dgm:cxn modelId="{13F5F7C8-A4FF-4DEF-9D2D-90449B8C169B}" srcId="{71BB332F-9361-4603-BB3E-39AA9A524795}" destId="{7EEA9DD4-96FD-4D76-AABF-E9B333A5BC6B}" srcOrd="2" destOrd="0" parTransId="{16216714-BCCB-45D3-9F67-779BC3D1DE2E}" sibTransId="{B7C8467A-58E2-4213-BB3C-C99C7BD4E8AB}"/>
    <dgm:cxn modelId="{C0C69321-9283-48E9-8FB0-AA778FDE4A49}" type="presOf" srcId="{7EEA9DD4-96FD-4D76-AABF-E9B333A5BC6B}" destId="{7BBC5F3D-2F9D-4086-BFB6-E7792D7C4DB4}" srcOrd="0" destOrd="0" presId="urn:microsoft.com/office/officeart/2005/8/layout/hierarchy3"/>
    <dgm:cxn modelId="{9E6356B3-12CD-47A7-9F3F-DAF386B3AB03}" type="presOf" srcId="{71BB332F-9361-4603-BB3E-39AA9A524795}" destId="{4D4BD07E-AABB-4F38-AE6E-B43A7E3971F9}" srcOrd="1" destOrd="0" presId="urn:microsoft.com/office/officeart/2005/8/layout/hierarchy3"/>
    <dgm:cxn modelId="{0F5E182E-D4C1-41CD-BBAA-D7772722EF0F}" type="presParOf" srcId="{3F3C47B3-3367-4D3E-BBCE-7805B76AB2DD}" destId="{BB2F013B-D9BB-4EDB-88CD-40E15B093384}" srcOrd="0" destOrd="0" presId="urn:microsoft.com/office/officeart/2005/8/layout/hierarchy3"/>
    <dgm:cxn modelId="{34C2AD84-EE79-417C-A9F9-A6EE9D5CD034}" type="presParOf" srcId="{BB2F013B-D9BB-4EDB-88CD-40E15B093384}" destId="{D48042CE-DD4B-45E5-AEF5-85C76EE20651}" srcOrd="0" destOrd="0" presId="urn:microsoft.com/office/officeart/2005/8/layout/hierarchy3"/>
    <dgm:cxn modelId="{8DD7D9EA-00C9-4853-A71E-22C16DBC2415}" type="presParOf" srcId="{D48042CE-DD4B-45E5-AEF5-85C76EE20651}" destId="{BE8657C1-6BEB-4BFA-8AAA-CF90EA66CF04}" srcOrd="0" destOrd="0" presId="urn:microsoft.com/office/officeart/2005/8/layout/hierarchy3"/>
    <dgm:cxn modelId="{0F106A67-46C2-4163-AE9E-F3260370964A}" type="presParOf" srcId="{D48042CE-DD4B-45E5-AEF5-85C76EE20651}" destId="{4D4BD07E-AABB-4F38-AE6E-B43A7E3971F9}" srcOrd="1" destOrd="0" presId="urn:microsoft.com/office/officeart/2005/8/layout/hierarchy3"/>
    <dgm:cxn modelId="{C2F5DFF0-D8BF-4401-B8BA-45D0D9884679}" type="presParOf" srcId="{BB2F013B-D9BB-4EDB-88CD-40E15B093384}" destId="{72550E09-9CE0-4281-838B-4FF2BC3192E3}" srcOrd="1" destOrd="0" presId="urn:microsoft.com/office/officeart/2005/8/layout/hierarchy3"/>
    <dgm:cxn modelId="{E7427731-DD96-4566-95B5-D1CE65F361DE}" type="presParOf" srcId="{72550E09-9CE0-4281-838B-4FF2BC3192E3}" destId="{DAFF7A80-B665-465D-98B1-6C17684604ED}" srcOrd="0" destOrd="0" presId="urn:microsoft.com/office/officeart/2005/8/layout/hierarchy3"/>
    <dgm:cxn modelId="{56D58257-C2FD-4263-A45F-A86EE0412F89}" type="presParOf" srcId="{72550E09-9CE0-4281-838B-4FF2BC3192E3}" destId="{FAD4D533-4FFF-448B-8AF2-9A16B58BB5C9}" srcOrd="1" destOrd="0" presId="urn:microsoft.com/office/officeart/2005/8/layout/hierarchy3"/>
    <dgm:cxn modelId="{436F1EB4-724A-41A5-8A9E-6317CC659900}" type="presParOf" srcId="{72550E09-9CE0-4281-838B-4FF2BC3192E3}" destId="{A2038C07-520B-4A77-8FD7-3A714C5970BF}" srcOrd="2" destOrd="0" presId="urn:microsoft.com/office/officeart/2005/8/layout/hierarchy3"/>
    <dgm:cxn modelId="{524C09EB-3E02-4720-8DC8-03D7F97A3A06}" type="presParOf" srcId="{72550E09-9CE0-4281-838B-4FF2BC3192E3}" destId="{80F3F9D5-83A6-4CC3-A510-504E785EC0F8}" srcOrd="3" destOrd="0" presId="urn:microsoft.com/office/officeart/2005/8/layout/hierarchy3"/>
    <dgm:cxn modelId="{373CDF9F-CCB7-4FEC-B2BF-BBE7799304E4}" type="presParOf" srcId="{72550E09-9CE0-4281-838B-4FF2BC3192E3}" destId="{5FE82FC7-6C05-4DDD-A52B-DEBB1602BB9B}" srcOrd="4" destOrd="0" presId="urn:microsoft.com/office/officeart/2005/8/layout/hierarchy3"/>
    <dgm:cxn modelId="{DAD0939B-399C-40DC-A841-8308925DB212}" type="presParOf" srcId="{72550E09-9CE0-4281-838B-4FF2BC3192E3}" destId="{7BBC5F3D-2F9D-4086-BFB6-E7792D7C4DB4}"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3D7FC27-9500-4FA3-8CAF-E29782540C95}"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DBA4468C-9909-49FA-AA5F-EAB4B46373EA}">
      <dgm:prSet custT="1"/>
      <dgm:spPr>
        <a:effectLst>
          <a:outerShdw blurRad="50800" dist="38100" dir="2700000" algn="tl" rotWithShape="0">
            <a:prstClr val="black">
              <a:alpha val="40000"/>
            </a:prstClr>
          </a:outerShdw>
        </a:effectLst>
      </dgm:spPr>
      <dgm:t>
        <a:bodyPr/>
        <a:lstStyle/>
        <a:p>
          <a:r>
            <a:rPr lang="lv-LV" sz="2400" b="1" dirty="0">
              <a:latin typeface="+mj-lt"/>
              <a:cs typeface="Times New Roman" panose="02020603050405020304" pitchFamily="18" charset="0"/>
            </a:rPr>
            <a:t>1. </a:t>
          </a:r>
          <a:r>
            <a:rPr lang="en-GB" sz="2400" b="1" dirty="0">
              <a:latin typeface="+mj-lt"/>
              <a:cs typeface="Times New Roman" panose="02020603050405020304" pitchFamily="18" charset="0"/>
            </a:rPr>
            <a:t>Monographic method</a:t>
          </a:r>
          <a:r>
            <a:rPr lang="en-GB" sz="1500" b="1" dirty="0">
              <a:latin typeface="+mj-lt"/>
              <a:cs typeface="Times New Roman" panose="02020603050405020304" pitchFamily="18" charset="0"/>
            </a:rPr>
            <a:t>
</a:t>
          </a:r>
          <a:r>
            <a:rPr lang="en-GB" sz="1600" b="1" dirty="0">
              <a:latin typeface="+mj-lt"/>
              <a:cs typeface="Times New Roman" panose="02020603050405020304" pitchFamily="18" charset="0"/>
            </a:rPr>
            <a:t>(information on the selection, data</a:t>
          </a:r>
          <a:r>
            <a:rPr lang="ru-RU" sz="1600" b="1" dirty="0">
              <a:latin typeface="+mj-lt"/>
              <a:cs typeface="Times New Roman" panose="02020603050405020304" pitchFamily="18" charset="0"/>
            </a:rPr>
            <a:t> </a:t>
          </a:r>
          <a:r>
            <a:rPr lang="en-GB" sz="1600" b="1" dirty="0">
              <a:latin typeface="+mj-lt"/>
              <a:cs typeface="Times New Roman" panose="02020603050405020304" pitchFamily="18" charset="0"/>
            </a:rPr>
            <a:t>processing and analysis for the research topic)</a:t>
          </a:r>
          <a:endParaRPr lang="lv-LV" sz="1600" b="1" dirty="0">
            <a:latin typeface="+mj-lt"/>
            <a:cs typeface="Times New Roman" panose="02020603050405020304" pitchFamily="18" charset="0"/>
          </a:endParaRPr>
        </a:p>
      </dgm:t>
    </dgm:pt>
    <dgm:pt modelId="{BCC23499-A8E0-44E9-BD69-9D7110683F1A}" type="parTrans" cxnId="{3767E17A-8E40-4FE4-90A0-8363217AED12}">
      <dgm:prSet/>
      <dgm:spPr/>
      <dgm:t>
        <a:bodyPr/>
        <a:lstStyle/>
        <a:p>
          <a:endParaRPr lang="en-US"/>
        </a:p>
      </dgm:t>
    </dgm:pt>
    <dgm:pt modelId="{6FCFE166-17D0-409E-8DD9-7ACA0159DAE0}" type="sibTrans" cxnId="{3767E17A-8E40-4FE4-90A0-8363217AED12}">
      <dgm:prSet/>
      <dgm:spPr/>
      <dgm:t>
        <a:bodyPr/>
        <a:lstStyle/>
        <a:p>
          <a:endParaRPr lang="en-US"/>
        </a:p>
      </dgm:t>
    </dgm:pt>
    <dgm:pt modelId="{1761B973-AAF1-4EEA-9A62-2107B68AECD9}">
      <dgm:prSet custT="1"/>
      <dgm:spPr>
        <a:effectLst>
          <a:outerShdw blurRad="50800" dist="38100" dir="2700000" algn="tl" rotWithShape="0">
            <a:prstClr val="black">
              <a:alpha val="40000"/>
            </a:prstClr>
          </a:outerShdw>
        </a:effectLst>
      </dgm:spPr>
      <dgm:t>
        <a:bodyPr/>
        <a:lstStyle/>
        <a:p>
          <a:r>
            <a:rPr lang="lv-LV" sz="2400" b="1" dirty="0">
              <a:latin typeface="+mj-lt"/>
              <a:cs typeface="Times New Roman" panose="02020603050405020304" pitchFamily="18" charset="0"/>
            </a:rPr>
            <a:t>2. </a:t>
          </a:r>
          <a:r>
            <a:rPr lang="en-GB" sz="2400" b="1" dirty="0">
              <a:latin typeface="+mj-lt"/>
              <a:cs typeface="Times New Roman" panose="02020603050405020304" pitchFamily="18" charset="0"/>
            </a:rPr>
            <a:t>Analytical method</a:t>
          </a:r>
          <a:r>
            <a:rPr lang="en-GB" sz="1800" b="1" dirty="0">
              <a:latin typeface="+mj-lt"/>
              <a:cs typeface="Times New Roman" panose="02020603050405020304" pitchFamily="18" charset="0"/>
            </a:rPr>
            <a:t>
</a:t>
          </a:r>
          <a:r>
            <a:rPr lang="en-GB" sz="1600" b="1" dirty="0">
              <a:latin typeface="+mj-lt"/>
              <a:cs typeface="Times New Roman" panose="02020603050405020304" pitchFamily="18" charset="0"/>
            </a:rPr>
            <a:t>(Research object structure and analysis)</a:t>
          </a:r>
          <a:endParaRPr lang="en-US" sz="1600" b="1" dirty="0">
            <a:latin typeface="+mj-lt"/>
          </a:endParaRPr>
        </a:p>
      </dgm:t>
    </dgm:pt>
    <dgm:pt modelId="{645348F5-DF14-4A63-90C5-B1D61093F687}" type="parTrans" cxnId="{4CAFDD8E-8265-4A2B-8D5F-BE7FDF222673}">
      <dgm:prSet/>
      <dgm:spPr/>
      <dgm:t>
        <a:bodyPr/>
        <a:lstStyle/>
        <a:p>
          <a:endParaRPr lang="en-US"/>
        </a:p>
      </dgm:t>
    </dgm:pt>
    <dgm:pt modelId="{B243ECF5-D64F-4F6A-9A5D-79EC8AF42E29}" type="sibTrans" cxnId="{4CAFDD8E-8265-4A2B-8D5F-BE7FDF222673}">
      <dgm:prSet/>
      <dgm:spPr/>
      <dgm:t>
        <a:bodyPr/>
        <a:lstStyle/>
        <a:p>
          <a:endParaRPr lang="en-US"/>
        </a:p>
      </dgm:t>
    </dgm:pt>
    <dgm:pt modelId="{6BC98FCB-F4C0-4990-BF02-1BFBFA1F2D69}">
      <dgm:prSet custT="1"/>
      <dgm:spPr>
        <a:effectLst>
          <a:outerShdw blurRad="50800" dist="38100" dir="2700000" algn="tl" rotWithShape="0">
            <a:prstClr val="black">
              <a:alpha val="40000"/>
            </a:prstClr>
          </a:outerShdw>
        </a:effectLst>
      </dgm:spPr>
      <dgm:t>
        <a:bodyPr/>
        <a:lstStyle/>
        <a:p>
          <a:r>
            <a:rPr lang="lv-LV" sz="2400" b="1" dirty="0">
              <a:latin typeface="+mj-lt"/>
              <a:cs typeface="Times New Roman" panose="02020603050405020304" pitchFamily="18" charset="0"/>
            </a:rPr>
            <a:t>3. </a:t>
          </a:r>
          <a:r>
            <a:rPr lang="en-GB" sz="2400" b="1" dirty="0">
              <a:latin typeface="+mj-lt"/>
              <a:cs typeface="Times New Roman" panose="02020603050405020304" pitchFamily="18" charset="0"/>
            </a:rPr>
            <a:t>Graphical method</a:t>
          </a:r>
          <a:r>
            <a:rPr lang="en-GB" sz="1900" b="1" dirty="0">
              <a:latin typeface="+mj-lt"/>
              <a:cs typeface="Times New Roman" panose="02020603050405020304" pitchFamily="18" charset="0"/>
            </a:rPr>
            <a:t>
</a:t>
          </a:r>
          <a:r>
            <a:rPr lang="en-GB" sz="1600" b="1" dirty="0">
              <a:latin typeface="+mj-lt"/>
              <a:cs typeface="Times New Roman" panose="02020603050405020304" pitchFamily="18" charset="0"/>
            </a:rPr>
            <a:t>(Characteristics of the research object</a:t>
          </a:r>
          <a:r>
            <a:rPr lang="lv-LV" sz="1600" b="1" dirty="0">
              <a:latin typeface="+mj-lt"/>
              <a:cs typeface="Times New Roman" panose="02020603050405020304" pitchFamily="18" charset="0"/>
            </a:rPr>
            <a:t>)</a:t>
          </a:r>
          <a:endParaRPr lang="en-US" sz="1600" b="1" dirty="0">
            <a:latin typeface="+mj-lt"/>
          </a:endParaRPr>
        </a:p>
      </dgm:t>
    </dgm:pt>
    <dgm:pt modelId="{4F6F5DDB-948C-4546-BAF9-06DB064C6525}" type="parTrans" cxnId="{7F15E1A4-5F7C-4189-951B-98E0ABA6561A}">
      <dgm:prSet/>
      <dgm:spPr/>
      <dgm:t>
        <a:bodyPr/>
        <a:lstStyle/>
        <a:p>
          <a:endParaRPr lang="en-US"/>
        </a:p>
      </dgm:t>
    </dgm:pt>
    <dgm:pt modelId="{F04ABAE5-2BDA-4C6F-B0E6-786419141195}" type="sibTrans" cxnId="{7F15E1A4-5F7C-4189-951B-98E0ABA6561A}">
      <dgm:prSet/>
      <dgm:spPr/>
      <dgm:t>
        <a:bodyPr/>
        <a:lstStyle/>
        <a:p>
          <a:endParaRPr lang="en-US"/>
        </a:p>
      </dgm:t>
    </dgm:pt>
    <dgm:pt modelId="{57A30649-159C-48C9-A41E-618292F27C18}" type="pres">
      <dgm:prSet presAssocID="{43D7FC27-9500-4FA3-8CAF-E29782540C95}" presName="Name0" presStyleCnt="0">
        <dgm:presLayoutVars>
          <dgm:chMax val="7"/>
          <dgm:chPref val="7"/>
          <dgm:dir/>
        </dgm:presLayoutVars>
      </dgm:prSet>
      <dgm:spPr/>
      <dgm:t>
        <a:bodyPr/>
        <a:lstStyle/>
        <a:p>
          <a:endParaRPr lang="en-US"/>
        </a:p>
      </dgm:t>
    </dgm:pt>
    <dgm:pt modelId="{EADF3CA0-187A-47FA-A61F-A49D9E56156A}" type="pres">
      <dgm:prSet presAssocID="{43D7FC27-9500-4FA3-8CAF-E29782540C95}" presName="Name1" presStyleCnt="0"/>
      <dgm:spPr/>
    </dgm:pt>
    <dgm:pt modelId="{5D5FC801-2F35-4BB3-80B0-4B9E6D06B928}" type="pres">
      <dgm:prSet presAssocID="{43D7FC27-9500-4FA3-8CAF-E29782540C95}" presName="cycle" presStyleCnt="0"/>
      <dgm:spPr/>
    </dgm:pt>
    <dgm:pt modelId="{9DDE1FFD-A385-42F2-9242-8487DF33E4D3}" type="pres">
      <dgm:prSet presAssocID="{43D7FC27-9500-4FA3-8CAF-E29782540C95}" presName="srcNode" presStyleLbl="node1" presStyleIdx="0" presStyleCnt="3"/>
      <dgm:spPr/>
    </dgm:pt>
    <dgm:pt modelId="{7CBCB8B4-B3D4-4D45-B3F0-D80DDAD6FE97}" type="pres">
      <dgm:prSet presAssocID="{43D7FC27-9500-4FA3-8CAF-E29782540C95}" presName="conn" presStyleLbl="parChTrans1D2" presStyleIdx="0" presStyleCnt="1" custLinFactNeighborX="2240" custLinFactNeighborY="5376"/>
      <dgm:spPr/>
      <dgm:t>
        <a:bodyPr/>
        <a:lstStyle/>
        <a:p>
          <a:endParaRPr lang="en-US"/>
        </a:p>
      </dgm:t>
    </dgm:pt>
    <dgm:pt modelId="{364AD7F8-CD0C-41B2-8BC1-20546273EE18}" type="pres">
      <dgm:prSet presAssocID="{43D7FC27-9500-4FA3-8CAF-E29782540C95}" presName="extraNode" presStyleLbl="node1" presStyleIdx="0" presStyleCnt="3"/>
      <dgm:spPr/>
    </dgm:pt>
    <dgm:pt modelId="{ACEA08F7-EB29-4145-ABEA-437BB9EC7F04}" type="pres">
      <dgm:prSet presAssocID="{43D7FC27-9500-4FA3-8CAF-E29782540C95}" presName="dstNode" presStyleLbl="node1" presStyleIdx="0" presStyleCnt="3"/>
      <dgm:spPr/>
    </dgm:pt>
    <dgm:pt modelId="{36ADA980-D7FC-43CC-AEFD-83BCA547C7F2}" type="pres">
      <dgm:prSet presAssocID="{DBA4468C-9909-49FA-AA5F-EAB4B46373EA}" presName="text_1" presStyleLbl="node1" presStyleIdx="0" presStyleCnt="3" custScaleY="125874">
        <dgm:presLayoutVars>
          <dgm:bulletEnabled val="1"/>
        </dgm:presLayoutVars>
      </dgm:prSet>
      <dgm:spPr/>
      <dgm:t>
        <a:bodyPr/>
        <a:lstStyle/>
        <a:p>
          <a:endParaRPr lang="en-US"/>
        </a:p>
      </dgm:t>
    </dgm:pt>
    <dgm:pt modelId="{E033905C-42C2-4840-87CF-7ACB57F07740}" type="pres">
      <dgm:prSet presAssocID="{DBA4468C-9909-49FA-AA5F-EAB4B46373EA}" presName="accent_1" presStyleCnt="0"/>
      <dgm:spPr/>
    </dgm:pt>
    <dgm:pt modelId="{88A67679-5272-4C59-9CCB-C13848BB75BB}" type="pres">
      <dgm:prSet presAssocID="{DBA4468C-9909-49FA-AA5F-EAB4B46373EA}" presName="accentRepeatNode" presStyleLbl="solidFgAcc1" presStyleIdx="0" presStyleCnt="3"/>
      <dgm:spPr>
        <a:effectLst>
          <a:outerShdw blurRad="50800" dist="38100" dir="2700000" algn="tl" rotWithShape="0">
            <a:prstClr val="black">
              <a:alpha val="40000"/>
            </a:prstClr>
          </a:outerShdw>
        </a:effectLst>
      </dgm:spPr>
    </dgm:pt>
    <dgm:pt modelId="{430BA953-716E-4E4E-A57E-D40C84913F6D}" type="pres">
      <dgm:prSet presAssocID="{1761B973-AAF1-4EEA-9A62-2107B68AECD9}" presName="text_2" presStyleLbl="node1" presStyleIdx="1" presStyleCnt="3" custScaleY="127972">
        <dgm:presLayoutVars>
          <dgm:bulletEnabled val="1"/>
        </dgm:presLayoutVars>
      </dgm:prSet>
      <dgm:spPr/>
      <dgm:t>
        <a:bodyPr/>
        <a:lstStyle/>
        <a:p>
          <a:endParaRPr lang="en-US"/>
        </a:p>
      </dgm:t>
    </dgm:pt>
    <dgm:pt modelId="{EB0BD72A-2CC0-4919-8707-0BDFE9819F13}" type="pres">
      <dgm:prSet presAssocID="{1761B973-AAF1-4EEA-9A62-2107B68AECD9}" presName="accent_2" presStyleCnt="0"/>
      <dgm:spPr/>
    </dgm:pt>
    <dgm:pt modelId="{4754CBDB-54AB-4718-8C90-ECABB1AAD6D4}" type="pres">
      <dgm:prSet presAssocID="{1761B973-AAF1-4EEA-9A62-2107B68AECD9}" presName="accentRepeatNode" presStyleLbl="solidFgAcc1" presStyleIdx="1" presStyleCnt="3"/>
      <dgm:spPr>
        <a:effectLst>
          <a:outerShdw blurRad="50800" dist="38100" dir="2700000" algn="tl" rotWithShape="0">
            <a:prstClr val="black">
              <a:alpha val="40000"/>
            </a:prstClr>
          </a:outerShdw>
        </a:effectLst>
      </dgm:spPr>
    </dgm:pt>
    <dgm:pt modelId="{05970292-9F67-41D9-AC32-8B5D43609810}" type="pres">
      <dgm:prSet presAssocID="{6BC98FCB-F4C0-4990-BF02-1BFBFA1F2D69}" presName="text_3" presStyleLbl="node1" presStyleIdx="2" presStyleCnt="3" custScaleY="116084">
        <dgm:presLayoutVars>
          <dgm:bulletEnabled val="1"/>
        </dgm:presLayoutVars>
      </dgm:prSet>
      <dgm:spPr/>
      <dgm:t>
        <a:bodyPr/>
        <a:lstStyle/>
        <a:p>
          <a:endParaRPr lang="en-US"/>
        </a:p>
      </dgm:t>
    </dgm:pt>
    <dgm:pt modelId="{0347C5AC-B36A-4E42-8A09-52B26CF2B8CF}" type="pres">
      <dgm:prSet presAssocID="{6BC98FCB-F4C0-4990-BF02-1BFBFA1F2D69}" presName="accent_3" presStyleCnt="0"/>
      <dgm:spPr/>
    </dgm:pt>
    <dgm:pt modelId="{3914C7FD-BEA7-43FA-ACE8-57928827C579}" type="pres">
      <dgm:prSet presAssocID="{6BC98FCB-F4C0-4990-BF02-1BFBFA1F2D69}" presName="accentRepeatNode" presStyleLbl="solidFgAcc1" presStyleIdx="2" presStyleCnt="3"/>
      <dgm:spPr>
        <a:effectLst>
          <a:outerShdw blurRad="50800" dist="38100" dir="2700000" algn="tl" rotWithShape="0">
            <a:prstClr val="black">
              <a:alpha val="40000"/>
            </a:prstClr>
          </a:outerShdw>
        </a:effectLst>
      </dgm:spPr>
    </dgm:pt>
  </dgm:ptLst>
  <dgm:cxnLst>
    <dgm:cxn modelId="{806964CA-45DF-4074-AD1A-08AD16C83288}" type="presOf" srcId="{DBA4468C-9909-49FA-AA5F-EAB4B46373EA}" destId="{36ADA980-D7FC-43CC-AEFD-83BCA547C7F2}" srcOrd="0" destOrd="0" presId="urn:microsoft.com/office/officeart/2008/layout/VerticalCurvedList"/>
    <dgm:cxn modelId="{4CAFDD8E-8265-4A2B-8D5F-BE7FDF222673}" srcId="{43D7FC27-9500-4FA3-8CAF-E29782540C95}" destId="{1761B973-AAF1-4EEA-9A62-2107B68AECD9}" srcOrd="1" destOrd="0" parTransId="{645348F5-DF14-4A63-90C5-B1D61093F687}" sibTransId="{B243ECF5-D64F-4F6A-9A5D-79EC8AF42E29}"/>
    <dgm:cxn modelId="{F4938D6E-6FF9-42A0-A31D-5E83978FD51F}" type="presOf" srcId="{6FCFE166-17D0-409E-8DD9-7ACA0159DAE0}" destId="{7CBCB8B4-B3D4-4D45-B3F0-D80DDAD6FE97}" srcOrd="0" destOrd="0" presId="urn:microsoft.com/office/officeart/2008/layout/VerticalCurvedList"/>
    <dgm:cxn modelId="{FF5D34A3-C0EA-46B6-BDCE-B33EC7205A8E}" type="presOf" srcId="{6BC98FCB-F4C0-4990-BF02-1BFBFA1F2D69}" destId="{05970292-9F67-41D9-AC32-8B5D43609810}" srcOrd="0" destOrd="0" presId="urn:microsoft.com/office/officeart/2008/layout/VerticalCurvedList"/>
    <dgm:cxn modelId="{8CB09C41-A38D-4DEF-B1AF-3157CAA3AEEA}" type="presOf" srcId="{1761B973-AAF1-4EEA-9A62-2107B68AECD9}" destId="{430BA953-716E-4E4E-A57E-D40C84913F6D}" srcOrd="0" destOrd="0" presId="urn:microsoft.com/office/officeart/2008/layout/VerticalCurvedList"/>
    <dgm:cxn modelId="{C6B1898F-AA0E-4ABF-9F80-9843043AD07A}" type="presOf" srcId="{43D7FC27-9500-4FA3-8CAF-E29782540C95}" destId="{57A30649-159C-48C9-A41E-618292F27C18}" srcOrd="0" destOrd="0" presId="urn:microsoft.com/office/officeart/2008/layout/VerticalCurvedList"/>
    <dgm:cxn modelId="{7F15E1A4-5F7C-4189-951B-98E0ABA6561A}" srcId="{43D7FC27-9500-4FA3-8CAF-E29782540C95}" destId="{6BC98FCB-F4C0-4990-BF02-1BFBFA1F2D69}" srcOrd="2" destOrd="0" parTransId="{4F6F5DDB-948C-4546-BAF9-06DB064C6525}" sibTransId="{F04ABAE5-2BDA-4C6F-B0E6-786419141195}"/>
    <dgm:cxn modelId="{3767E17A-8E40-4FE4-90A0-8363217AED12}" srcId="{43D7FC27-9500-4FA3-8CAF-E29782540C95}" destId="{DBA4468C-9909-49FA-AA5F-EAB4B46373EA}" srcOrd="0" destOrd="0" parTransId="{BCC23499-A8E0-44E9-BD69-9D7110683F1A}" sibTransId="{6FCFE166-17D0-409E-8DD9-7ACA0159DAE0}"/>
    <dgm:cxn modelId="{CF666E84-7E78-4441-A42E-64844E97B7B3}" type="presParOf" srcId="{57A30649-159C-48C9-A41E-618292F27C18}" destId="{EADF3CA0-187A-47FA-A61F-A49D9E56156A}" srcOrd="0" destOrd="0" presId="urn:microsoft.com/office/officeart/2008/layout/VerticalCurvedList"/>
    <dgm:cxn modelId="{AADE643C-E28C-4204-A3A1-A4CC50072D7F}" type="presParOf" srcId="{EADF3CA0-187A-47FA-A61F-A49D9E56156A}" destId="{5D5FC801-2F35-4BB3-80B0-4B9E6D06B928}" srcOrd="0" destOrd="0" presId="urn:microsoft.com/office/officeart/2008/layout/VerticalCurvedList"/>
    <dgm:cxn modelId="{2DD37004-5A81-4D40-82A1-A6B402924F70}" type="presParOf" srcId="{5D5FC801-2F35-4BB3-80B0-4B9E6D06B928}" destId="{9DDE1FFD-A385-42F2-9242-8487DF33E4D3}" srcOrd="0" destOrd="0" presId="urn:microsoft.com/office/officeart/2008/layout/VerticalCurvedList"/>
    <dgm:cxn modelId="{DE730033-C260-479C-923A-95DBF47BA223}" type="presParOf" srcId="{5D5FC801-2F35-4BB3-80B0-4B9E6D06B928}" destId="{7CBCB8B4-B3D4-4D45-B3F0-D80DDAD6FE97}" srcOrd="1" destOrd="0" presId="urn:microsoft.com/office/officeart/2008/layout/VerticalCurvedList"/>
    <dgm:cxn modelId="{CC8D834B-9971-4644-AEB4-A159355E3CB7}" type="presParOf" srcId="{5D5FC801-2F35-4BB3-80B0-4B9E6D06B928}" destId="{364AD7F8-CD0C-41B2-8BC1-20546273EE18}" srcOrd="2" destOrd="0" presId="urn:microsoft.com/office/officeart/2008/layout/VerticalCurvedList"/>
    <dgm:cxn modelId="{AFA7FEF3-CA1B-4ED6-90FF-07B34D4E7E20}" type="presParOf" srcId="{5D5FC801-2F35-4BB3-80B0-4B9E6D06B928}" destId="{ACEA08F7-EB29-4145-ABEA-437BB9EC7F04}" srcOrd="3" destOrd="0" presId="urn:microsoft.com/office/officeart/2008/layout/VerticalCurvedList"/>
    <dgm:cxn modelId="{81418320-133C-4E8A-8D91-A26DC6FA97AA}" type="presParOf" srcId="{EADF3CA0-187A-47FA-A61F-A49D9E56156A}" destId="{36ADA980-D7FC-43CC-AEFD-83BCA547C7F2}" srcOrd="1" destOrd="0" presId="urn:microsoft.com/office/officeart/2008/layout/VerticalCurvedList"/>
    <dgm:cxn modelId="{FA125779-4A76-4B2D-889A-29706CDEC71F}" type="presParOf" srcId="{EADF3CA0-187A-47FA-A61F-A49D9E56156A}" destId="{E033905C-42C2-4840-87CF-7ACB57F07740}" srcOrd="2" destOrd="0" presId="urn:microsoft.com/office/officeart/2008/layout/VerticalCurvedList"/>
    <dgm:cxn modelId="{05D72F11-9C11-42CF-BF00-35B6E206260C}" type="presParOf" srcId="{E033905C-42C2-4840-87CF-7ACB57F07740}" destId="{88A67679-5272-4C59-9CCB-C13848BB75BB}" srcOrd="0" destOrd="0" presId="urn:microsoft.com/office/officeart/2008/layout/VerticalCurvedList"/>
    <dgm:cxn modelId="{9EA87740-F11A-4CA1-BC5A-937AA6B05513}" type="presParOf" srcId="{EADF3CA0-187A-47FA-A61F-A49D9E56156A}" destId="{430BA953-716E-4E4E-A57E-D40C84913F6D}" srcOrd="3" destOrd="0" presId="urn:microsoft.com/office/officeart/2008/layout/VerticalCurvedList"/>
    <dgm:cxn modelId="{2004F3E2-C358-454D-902B-5E126A9DF3CE}" type="presParOf" srcId="{EADF3CA0-187A-47FA-A61F-A49D9E56156A}" destId="{EB0BD72A-2CC0-4919-8707-0BDFE9819F13}" srcOrd="4" destOrd="0" presId="urn:microsoft.com/office/officeart/2008/layout/VerticalCurvedList"/>
    <dgm:cxn modelId="{78E63707-6E0D-45F1-8F8D-5612DAC64A6C}" type="presParOf" srcId="{EB0BD72A-2CC0-4919-8707-0BDFE9819F13}" destId="{4754CBDB-54AB-4718-8C90-ECABB1AAD6D4}" srcOrd="0" destOrd="0" presId="urn:microsoft.com/office/officeart/2008/layout/VerticalCurvedList"/>
    <dgm:cxn modelId="{D0905158-76F3-44F7-865C-C8907EA6B559}" type="presParOf" srcId="{EADF3CA0-187A-47FA-A61F-A49D9E56156A}" destId="{05970292-9F67-41D9-AC32-8B5D43609810}" srcOrd="5" destOrd="0" presId="urn:microsoft.com/office/officeart/2008/layout/VerticalCurvedList"/>
    <dgm:cxn modelId="{85A5BDAB-EDEF-4CC7-9AE4-0B79B68A3879}" type="presParOf" srcId="{EADF3CA0-187A-47FA-A61F-A49D9E56156A}" destId="{0347C5AC-B36A-4E42-8A09-52B26CF2B8CF}" srcOrd="6" destOrd="0" presId="urn:microsoft.com/office/officeart/2008/layout/VerticalCurvedList"/>
    <dgm:cxn modelId="{53606864-683C-40A5-A14B-3A426621B7C3}" type="presParOf" srcId="{0347C5AC-B36A-4E42-8A09-52B26CF2B8CF}" destId="{3914C7FD-BEA7-43FA-ACE8-57928827C57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B798C86-6F9D-4401-B27E-6202D08B5AE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lv-LV"/>
        </a:p>
      </dgm:t>
    </dgm:pt>
    <dgm:pt modelId="{71BB332F-9361-4603-BB3E-39AA9A524795}">
      <dgm:prSet phldrT="[Teksts]" custT="1"/>
      <dgm:spPr>
        <a:ln>
          <a:solidFill>
            <a:schemeClr val="accent1"/>
          </a:solidFill>
        </a:ln>
        <a:effectLst>
          <a:outerShdw blurRad="50800" dist="38100" dir="2700000" algn="tl" rotWithShape="0">
            <a:prstClr val="black">
              <a:alpha val="40000"/>
            </a:prstClr>
          </a:outerShdw>
        </a:effectLst>
      </dgm:spPr>
      <dgm:t>
        <a:bodyPr/>
        <a:lstStyle/>
        <a:p>
          <a:r>
            <a:rPr lang="en-GB" sz="2000" b="1" dirty="0"/>
            <a:t>The concept of doubtful receivables, evaluation</a:t>
          </a:r>
          <a:r>
            <a:rPr lang="lv-LV" sz="2000" b="1" dirty="0"/>
            <a:t> </a:t>
          </a:r>
          <a:r>
            <a:rPr lang="en-GB" sz="2000" b="1" dirty="0"/>
            <a:t>and provisioning</a:t>
          </a:r>
          <a:endParaRPr lang="lv-LV" sz="2000" b="1" dirty="0"/>
        </a:p>
      </dgm:t>
    </dgm:pt>
    <dgm:pt modelId="{6810E28D-7D9B-43D2-9C45-FCA459A3A795}" type="parTrans" cxnId="{7ED2F7A2-2463-418F-9214-64D54F66CDC1}">
      <dgm:prSet/>
      <dgm:spPr/>
      <dgm:t>
        <a:bodyPr/>
        <a:lstStyle/>
        <a:p>
          <a:endParaRPr lang="lv-LV"/>
        </a:p>
      </dgm:t>
    </dgm:pt>
    <dgm:pt modelId="{947765A7-37E6-4C57-B034-01B224D55B5F}" type="sibTrans" cxnId="{7ED2F7A2-2463-418F-9214-64D54F66CDC1}">
      <dgm:prSet/>
      <dgm:spPr/>
      <dgm:t>
        <a:bodyPr/>
        <a:lstStyle/>
        <a:p>
          <a:endParaRPr lang="lv-LV"/>
        </a:p>
      </dgm:t>
    </dgm:pt>
    <dgm:pt modelId="{F87DA13F-0F89-4458-9B1F-5B0507F3AAD0}">
      <dgm:prSet custT="1"/>
      <dgm:spPr/>
      <dgm:t>
        <a:bodyPr/>
        <a:lstStyle/>
        <a:p>
          <a:r>
            <a:rPr lang="en-GB" sz="1600" dirty="0"/>
            <a:t>Doubtful debts are receivables  which receipt probability is questioned</a:t>
          </a:r>
          <a:endParaRPr lang="lv-LV" sz="1600" dirty="0"/>
        </a:p>
      </dgm:t>
    </dgm:pt>
    <dgm:pt modelId="{C9D1B97E-1095-4D5D-8607-812BF7A8A6E3}" type="parTrans" cxnId="{A533B238-3A0A-481F-8A34-061EEC6F8BA3}">
      <dgm:prSet/>
      <dgm:spPr/>
      <dgm:t>
        <a:bodyPr/>
        <a:lstStyle/>
        <a:p>
          <a:endParaRPr lang="lv-LV"/>
        </a:p>
      </dgm:t>
    </dgm:pt>
    <dgm:pt modelId="{04CD801A-9771-414A-8170-76CF832E944C}" type="sibTrans" cxnId="{A533B238-3A0A-481F-8A34-061EEC6F8BA3}">
      <dgm:prSet/>
      <dgm:spPr/>
      <dgm:t>
        <a:bodyPr/>
        <a:lstStyle/>
        <a:p>
          <a:endParaRPr lang="lv-LV"/>
        </a:p>
      </dgm:t>
    </dgm:pt>
    <dgm:pt modelId="{5268CC03-5FC8-4293-96C4-B878F2712111}">
      <dgm:prSet custT="1"/>
      <dgm:spPr/>
      <dgm:t>
        <a:bodyPr/>
        <a:lstStyle/>
        <a:p>
          <a:r>
            <a:rPr lang="en-GB" sz="1600" dirty="0"/>
            <a:t>Doubtful receivables are provided with provisions so as to be seen in the balance sheet at the net value</a:t>
          </a:r>
          <a:endParaRPr lang="lv-LV" sz="1600" dirty="0"/>
        </a:p>
      </dgm:t>
    </dgm:pt>
    <dgm:pt modelId="{74F69DAF-8738-4E6E-B9F7-A02EB2689B64}" type="parTrans" cxnId="{EEF66A47-3203-4C13-B2FA-8486B5C1BDE0}">
      <dgm:prSet/>
      <dgm:spPr/>
      <dgm:t>
        <a:bodyPr/>
        <a:lstStyle/>
        <a:p>
          <a:endParaRPr lang="lv-LV"/>
        </a:p>
      </dgm:t>
    </dgm:pt>
    <dgm:pt modelId="{1938E6C0-7B76-405F-828F-605A2F4F41FA}" type="sibTrans" cxnId="{EEF66A47-3203-4C13-B2FA-8486B5C1BDE0}">
      <dgm:prSet/>
      <dgm:spPr/>
      <dgm:t>
        <a:bodyPr/>
        <a:lstStyle/>
        <a:p>
          <a:endParaRPr lang="lv-LV"/>
        </a:p>
      </dgm:t>
    </dgm:pt>
    <dgm:pt modelId="{A72E1ABB-13D2-4171-A583-F660F69926CB}">
      <dgm:prSet phldrT="[Teksts]" custT="1"/>
      <dgm:spPr>
        <a:ln>
          <a:solidFill>
            <a:schemeClr val="accent1"/>
          </a:solidFill>
        </a:ln>
        <a:effectLst>
          <a:outerShdw blurRad="50800" dist="38100" dir="2700000" algn="tl" rotWithShape="0">
            <a:prstClr val="black">
              <a:alpha val="40000"/>
            </a:prstClr>
          </a:outerShdw>
        </a:effectLst>
      </dgm:spPr>
      <dgm:t>
        <a:bodyPr/>
        <a:lstStyle/>
        <a:p>
          <a:endParaRPr lang="lv-LV" sz="1800" b="1" dirty="0"/>
        </a:p>
        <a:p>
          <a:r>
            <a:rPr lang="en-US" sz="1800" b="1" dirty="0"/>
            <a:t>The concept of bad debtors, evaluation
and exclusion from financial statements</a:t>
          </a:r>
          <a:endParaRPr lang="lv-LV" sz="1800" b="1" dirty="0"/>
        </a:p>
        <a:p>
          <a:endParaRPr lang="lv-LV" sz="1300" b="1" dirty="0"/>
        </a:p>
      </dgm:t>
    </dgm:pt>
    <dgm:pt modelId="{273D9CFE-EEF1-40EF-8531-D709C694BAAB}" type="parTrans" cxnId="{579C22F9-EF18-4A0F-97FC-E61D5D386F3E}">
      <dgm:prSet/>
      <dgm:spPr/>
      <dgm:t>
        <a:bodyPr/>
        <a:lstStyle/>
        <a:p>
          <a:endParaRPr lang="lv-LV"/>
        </a:p>
      </dgm:t>
    </dgm:pt>
    <dgm:pt modelId="{5E95B86F-2B1F-4F2F-A452-F9209FA5043E}" type="sibTrans" cxnId="{579C22F9-EF18-4A0F-97FC-E61D5D386F3E}">
      <dgm:prSet/>
      <dgm:spPr/>
      <dgm:t>
        <a:bodyPr/>
        <a:lstStyle/>
        <a:p>
          <a:endParaRPr lang="lv-LV"/>
        </a:p>
      </dgm:t>
    </dgm:pt>
    <dgm:pt modelId="{8F7F78ED-27F9-4AA4-A9F3-E925DE598C18}">
      <dgm:prSet custT="1"/>
      <dgm:spPr/>
      <dgm:t>
        <a:bodyPr/>
        <a:lstStyle/>
        <a:p>
          <a:r>
            <a:rPr lang="en-GB" sz="1600" dirty="0"/>
            <a:t>Bad debts are the amounts that are considered lost without hope of recovery</a:t>
          </a:r>
          <a:endParaRPr lang="lv-LV" sz="1600" dirty="0"/>
        </a:p>
      </dgm:t>
    </dgm:pt>
    <dgm:pt modelId="{104D80D7-5E44-40B9-A978-09BBF1346B2D}" type="parTrans" cxnId="{7E01817E-67AD-46F6-9E53-2F91FCCF92B4}">
      <dgm:prSet/>
      <dgm:spPr/>
      <dgm:t>
        <a:bodyPr/>
        <a:lstStyle/>
        <a:p>
          <a:endParaRPr lang="lv-LV"/>
        </a:p>
      </dgm:t>
    </dgm:pt>
    <dgm:pt modelId="{2B89C2C6-83D1-49CF-9919-9B0905CC5EC7}" type="sibTrans" cxnId="{7E01817E-67AD-46F6-9E53-2F91FCCF92B4}">
      <dgm:prSet/>
      <dgm:spPr/>
      <dgm:t>
        <a:bodyPr/>
        <a:lstStyle/>
        <a:p>
          <a:endParaRPr lang="lv-LV"/>
        </a:p>
      </dgm:t>
    </dgm:pt>
    <dgm:pt modelId="{96DBFC2E-DA66-490E-89D3-82F98EBA490E}">
      <dgm:prSet custT="1"/>
      <dgm:spPr/>
      <dgm:t>
        <a:bodyPr/>
        <a:lstStyle/>
        <a:p>
          <a:r>
            <a:rPr lang="en-GB" sz="1600" dirty="0"/>
            <a:t>Bad debts are excluded from the accounts</a:t>
          </a:r>
          <a:endParaRPr lang="lv-LV" sz="1600" dirty="0"/>
        </a:p>
      </dgm:t>
    </dgm:pt>
    <dgm:pt modelId="{3D19F526-EDE2-48DA-9A86-5B437FA88AC4}" type="parTrans" cxnId="{0AFAFFB8-E77E-4AAC-B80B-D1DC6E1F162A}">
      <dgm:prSet/>
      <dgm:spPr/>
      <dgm:t>
        <a:bodyPr/>
        <a:lstStyle/>
        <a:p>
          <a:endParaRPr lang="lv-LV"/>
        </a:p>
      </dgm:t>
    </dgm:pt>
    <dgm:pt modelId="{FD0A0F9D-93FE-42DB-9A3F-22CF8BA985A4}" type="sibTrans" cxnId="{0AFAFFB8-E77E-4AAC-B80B-D1DC6E1F162A}">
      <dgm:prSet/>
      <dgm:spPr/>
      <dgm:t>
        <a:bodyPr/>
        <a:lstStyle/>
        <a:p>
          <a:endParaRPr lang="lv-LV"/>
        </a:p>
      </dgm:t>
    </dgm:pt>
    <dgm:pt modelId="{3F3C47B3-3367-4D3E-BBCE-7805B76AB2DD}" type="pres">
      <dgm:prSet presAssocID="{CB798C86-6F9D-4401-B27E-6202D08B5AED}" presName="diagram" presStyleCnt="0">
        <dgm:presLayoutVars>
          <dgm:chPref val="1"/>
          <dgm:dir/>
          <dgm:animOne val="branch"/>
          <dgm:animLvl val="lvl"/>
          <dgm:resizeHandles/>
        </dgm:presLayoutVars>
      </dgm:prSet>
      <dgm:spPr/>
      <dgm:t>
        <a:bodyPr/>
        <a:lstStyle/>
        <a:p>
          <a:endParaRPr lang="en-US"/>
        </a:p>
      </dgm:t>
    </dgm:pt>
    <dgm:pt modelId="{BB2F013B-D9BB-4EDB-88CD-40E15B093384}" type="pres">
      <dgm:prSet presAssocID="{71BB332F-9361-4603-BB3E-39AA9A524795}" presName="root" presStyleCnt="0"/>
      <dgm:spPr/>
    </dgm:pt>
    <dgm:pt modelId="{D48042CE-DD4B-45E5-AEF5-85C76EE20651}" type="pres">
      <dgm:prSet presAssocID="{71BB332F-9361-4603-BB3E-39AA9A524795}" presName="rootComposite" presStyleCnt="0"/>
      <dgm:spPr/>
    </dgm:pt>
    <dgm:pt modelId="{BE8657C1-6BEB-4BFA-8AAA-CF90EA66CF04}" type="pres">
      <dgm:prSet presAssocID="{71BB332F-9361-4603-BB3E-39AA9A524795}" presName="rootText" presStyleLbl="node1" presStyleIdx="0" presStyleCnt="2" custScaleX="110680" custScaleY="136477" custLinFactNeighborX="13431" custLinFactNeighborY="10594"/>
      <dgm:spPr/>
      <dgm:t>
        <a:bodyPr/>
        <a:lstStyle/>
        <a:p>
          <a:endParaRPr lang="en-US"/>
        </a:p>
      </dgm:t>
    </dgm:pt>
    <dgm:pt modelId="{4D4BD07E-AABB-4F38-AE6E-B43A7E3971F9}" type="pres">
      <dgm:prSet presAssocID="{71BB332F-9361-4603-BB3E-39AA9A524795}" presName="rootConnector" presStyleLbl="node1" presStyleIdx="0" presStyleCnt="2"/>
      <dgm:spPr/>
      <dgm:t>
        <a:bodyPr/>
        <a:lstStyle/>
        <a:p>
          <a:endParaRPr lang="en-US"/>
        </a:p>
      </dgm:t>
    </dgm:pt>
    <dgm:pt modelId="{72550E09-9CE0-4281-838B-4FF2BC3192E3}" type="pres">
      <dgm:prSet presAssocID="{71BB332F-9361-4603-BB3E-39AA9A524795}" presName="childShape" presStyleCnt="0"/>
      <dgm:spPr/>
    </dgm:pt>
    <dgm:pt modelId="{DAFF7A80-B665-465D-98B1-6C17684604ED}" type="pres">
      <dgm:prSet presAssocID="{C9D1B97E-1095-4D5D-8607-812BF7A8A6E3}" presName="Name13" presStyleLbl="parChTrans1D2" presStyleIdx="0" presStyleCnt="4"/>
      <dgm:spPr/>
      <dgm:t>
        <a:bodyPr/>
        <a:lstStyle/>
        <a:p>
          <a:endParaRPr lang="en-US"/>
        </a:p>
      </dgm:t>
    </dgm:pt>
    <dgm:pt modelId="{FAD4D533-4FFF-448B-8AF2-9A16B58BB5C9}" type="pres">
      <dgm:prSet presAssocID="{F87DA13F-0F89-4458-9B1F-5B0507F3AAD0}" presName="childText" presStyleLbl="bgAcc1" presStyleIdx="0" presStyleCnt="4" custScaleX="108614" custScaleY="108705" custLinFactNeighborX="10599" custLinFactNeighborY="5025">
        <dgm:presLayoutVars>
          <dgm:bulletEnabled val="1"/>
        </dgm:presLayoutVars>
      </dgm:prSet>
      <dgm:spPr/>
      <dgm:t>
        <a:bodyPr/>
        <a:lstStyle/>
        <a:p>
          <a:endParaRPr lang="en-US"/>
        </a:p>
      </dgm:t>
    </dgm:pt>
    <dgm:pt modelId="{A2038C07-520B-4A77-8FD7-3A714C5970BF}" type="pres">
      <dgm:prSet presAssocID="{74F69DAF-8738-4E6E-B9F7-A02EB2689B64}" presName="Name13" presStyleLbl="parChTrans1D2" presStyleIdx="1" presStyleCnt="4"/>
      <dgm:spPr/>
      <dgm:t>
        <a:bodyPr/>
        <a:lstStyle/>
        <a:p>
          <a:endParaRPr lang="en-US"/>
        </a:p>
      </dgm:t>
    </dgm:pt>
    <dgm:pt modelId="{80F3F9D5-83A6-4CC3-A510-504E785EC0F8}" type="pres">
      <dgm:prSet presAssocID="{5268CC03-5FC8-4293-96C4-B878F2712111}" presName="childText" presStyleLbl="bgAcc1" presStyleIdx="1" presStyleCnt="4" custScaleX="102975" custScaleY="135801" custLinFactNeighborX="13392" custLinFactNeighborY="-9493">
        <dgm:presLayoutVars>
          <dgm:bulletEnabled val="1"/>
        </dgm:presLayoutVars>
      </dgm:prSet>
      <dgm:spPr/>
      <dgm:t>
        <a:bodyPr/>
        <a:lstStyle/>
        <a:p>
          <a:endParaRPr lang="en-US"/>
        </a:p>
      </dgm:t>
    </dgm:pt>
    <dgm:pt modelId="{14E2D4B2-18EA-4ED2-9896-80F71CC8ACEE}" type="pres">
      <dgm:prSet presAssocID="{A72E1ABB-13D2-4171-A583-F660F69926CB}" presName="root" presStyleCnt="0"/>
      <dgm:spPr/>
    </dgm:pt>
    <dgm:pt modelId="{51701821-9341-4B91-84F6-72011EE512B6}" type="pres">
      <dgm:prSet presAssocID="{A72E1ABB-13D2-4171-A583-F660F69926CB}" presName="rootComposite" presStyleCnt="0"/>
      <dgm:spPr/>
    </dgm:pt>
    <dgm:pt modelId="{14F3D31E-294C-4DE6-A48D-1C2265182B25}" type="pres">
      <dgm:prSet presAssocID="{A72E1ABB-13D2-4171-A583-F660F69926CB}" presName="rootText" presStyleLbl="node1" presStyleIdx="1" presStyleCnt="2" custScaleX="109443" custScaleY="138179" custLinFactNeighborX="4321" custLinFactNeighborY="9745"/>
      <dgm:spPr/>
      <dgm:t>
        <a:bodyPr/>
        <a:lstStyle/>
        <a:p>
          <a:endParaRPr lang="en-US"/>
        </a:p>
      </dgm:t>
    </dgm:pt>
    <dgm:pt modelId="{5245EAA4-B319-4ACE-AC9C-785F55F8F5D4}" type="pres">
      <dgm:prSet presAssocID="{A72E1ABB-13D2-4171-A583-F660F69926CB}" presName="rootConnector" presStyleLbl="node1" presStyleIdx="1" presStyleCnt="2"/>
      <dgm:spPr/>
      <dgm:t>
        <a:bodyPr/>
        <a:lstStyle/>
        <a:p>
          <a:endParaRPr lang="en-US"/>
        </a:p>
      </dgm:t>
    </dgm:pt>
    <dgm:pt modelId="{57F204ED-E0BC-47BC-8E96-C38B60EF7C2F}" type="pres">
      <dgm:prSet presAssocID="{A72E1ABB-13D2-4171-A583-F660F69926CB}" presName="childShape" presStyleCnt="0"/>
      <dgm:spPr/>
    </dgm:pt>
    <dgm:pt modelId="{A92CAD0B-CDD3-4D72-94F2-7739853FDF80}" type="pres">
      <dgm:prSet presAssocID="{104D80D7-5E44-40B9-A978-09BBF1346B2D}" presName="Name13" presStyleLbl="parChTrans1D2" presStyleIdx="2" presStyleCnt="4"/>
      <dgm:spPr/>
      <dgm:t>
        <a:bodyPr/>
        <a:lstStyle/>
        <a:p>
          <a:endParaRPr lang="en-US"/>
        </a:p>
      </dgm:t>
    </dgm:pt>
    <dgm:pt modelId="{CDB16073-2672-4AB4-B744-63E9E7494B65}" type="pres">
      <dgm:prSet presAssocID="{8F7F78ED-27F9-4AA4-A9F3-E925DE598C18}" presName="childText" presStyleLbl="bgAcc1" presStyleIdx="2" presStyleCnt="4" custScaleY="126718">
        <dgm:presLayoutVars>
          <dgm:bulletEnabled val="1"/>
        </dgm:presLayoutVars>
      </dgm:prSet>
      <dgm:spPr/>
      <dgm:t>
        <a:bodyPr/>
        <a:lstStyle/>
        <a:p>
          <a:endParaRPr lang="en-US"/>
        </a:p>
      </dgm:t>
    </dgm:pt>
    <dgm:pt modelId="{DCF525E1-3FA8-422C-B41D-2D5EB7FBBD6D}" type="pres">
      <dgm:prSet presAssocID="{3D19F526-EDE2-48DA-9A86-5B437FA88AC4}" presName="Name13" presStyleLbl="parChTrans1D2" presStyleIdx="3" presStyleCnt="4"/>
      <dgm:spPr/>
      <dgm:t>
        <a:bodyPr/>
        <a:lstStyle/>
        <a:p>
          <a:endParaRPr lang="en-US"/>
        </a:p>
      </dgm:t>
    </dgm:pt>
    <dgm:pt modelId="{CD7C660A-78CC-46BD-9E98-8DC27E8BBDD3}" type="pres">
      <dgm:prSet presAssocID="{96DBFC2E-DA66-490E-89D3-82F98EBA490E}" presName="childText" presStyleLbl="bgAcc1" presStyleIdx="3" presStyleCnt="4" custScaleY="99214">
        <dgm:presLayoutVars>
          <dgm:bulletEnabled val="1"/>
        </dgm:presLayoutVars>
      </dgm:prSet>
      <dgm:spPr/>
      <dgm:t>
        <a:bodyPr/>
        <a:lstStyle/>
        <a:p>
          <a:endParaRPr lang="en-US"/>
        </a:p>
      </dgm:t>
    </dgm:pt>
  </dgm:ptLst>
  <dgm:cxnLst>
    <dgm:cxn modelId="{3BE4164D-551F-43BF-B985-50123C9A8274}" type="presOf" srcId="{8F7F78ED-27F9-4AA4-A9F3-E925DE598C18}" destId="{CDB16073-2672-4AB4-B744-63E9E7494B65}" srcOrd="0" destOrd="0" presId="urn:microsoft.com/office/officeart/2005/8/layout/hierarchy3"/>
    <dgm:cxn modelId="{A533B238-3A0A-481F-8A34-061EEC6F8BA3}" srcId="{71BB332F-9361-4603-BB3E-39AA9A524795}" destId="{F87DA13F-0F89-4458-9B1F-5B0507F3AAD0}" srcOrd="0" destOrd="0" parTransId="{C9D1B97E-1095-4D5D-8607-812BF7A8A6E3}" sibTransId="{04CD801A-9771-414A-8170-76CF832E944C}"/>
    <dgm:cxn modelId="{E2C0AD91-3AAA-474F-83BF-0DC93D2C9A74}" type="presOf" srcId="{74F69DAF-8738-4E6E-B9F7-A02EB2689B64}" destId="{A2038C07-520B-4A77-8FD7-3A714C5970BF}" srcOrd="0" destOrd="0" presId="urn:microsoft.com/office/officeart/2005/8/layout/hierarchy3"/>
    <dgm:cxn modelId="{5E940688-D4C5-43A8-B111-AD95A8965549}" type="presOf" srcId="{CB798C86-6F9D-4401-B27E-6202D08B5AED}" destId="{3F3C47B3-3367-4D3E-BBCE-7805B76AB2DD}" srcOrd="0" destOrd="0" presId="urn:microsoft.com/office/officeart/2005/8/layout/hierarchy3"/>
    <dgm:cxn modelId="{25308D89-DE7B-4B6D-B14A-04D731BE682D}" type="presOf" srcId="{F87DA13F-0F89-4458-9B1F-5B0507F3AAD0}" destId="{FAD4D533-4FFF-448B-8AF2-9A16B58BB5C9}" srcOrd="0" destOrd="0" presId="urn:microsoft.com/office/officeart/2005/8/layout/hierarchy3"/>
    <dgm:cxn modelId="{E3D32CA6-A3AA-4ECF-8E71-8400B7A6CB21}" type="presOf" srcId="{C9D1B97E-1095-4D5D-8607-812BF7A8A6E3}" destId="{DAFF7A80-B665-465D-98B1-6C17684604ED}" srcOrd="0" destOrd="0" presId="urn:microsoft.com/office/officeart/2005/8/layout/hierarchy3"/>
    <dgm:cxn modelId="{EEF66A47-3203-4C13-B2FA-8486B5C1BDE0}" srcId="{71BB332F-9361-4603-BB3E-39AA9A524795}" destId="{5268CC03-5FC8-4293-96C4-B878F2712111}" srcOrd="1" destOrd="0" parTransId="{74F69DAF-8738-4E6E-B9F7-A02EB2689B64}" sibTransId="{1938E6C0-7B76-405F-828F-605A2F4F41FA}"/>
    <dgm:cxn modelId="{56F664B1-8864-43D3-836D-DE8FBB9C8937}" type="presOf" srcId="{5268CC03-5FC8-4293-96C4-B878F2712111}" destId="{80F3F9D5-83A6-4CC3-A510-504E785EC0F8}" srcOrd="0" destOrd="0" presId="urn:microsoft.com/office/officeart/2005/8/layout/hierarchy3"/>
    <dgm:cxn modelId="{1D30B2EF-2C1F-4FEF-A26B-F0688E84D248}" type="presOf" srcId="{71BB332F-9361-4603-BB3E-39AA9A524795}" destId="{BE8657C1-6BEB-4BFA-8AAA-CF90EA66CF04}" srcOrd="0" destOrd="0" presId="urn:microsoft.com/office/officeart/2005/8/layout/hierarchy3"/>
    <dgm:cxn modelId="{7ED2F7A2-2463-418F-9214-64D54F66CDC1}" srcId="{CB798C86-6F9D-4401-B27E-6202D08B5AED}" destId="{71BB332F-9361-4603-BB3E-39AA9A524795}" srcOrd="0" destOrd="0" parTransId="{6810E28D-7D9B-43D2-9C45-FCA459A3A795}" sibTransId="{947765A7-37E6-4C57-B034-01B224D55B5F}"/>
    <dgm:cxn modelId="{6CDFAD52-EB7C-4883-846C-B652DAC78B49}" type="presOf" srcId="{96DBFC2E-DA66-490E-89D3-82F98EBA490E}" destId="{CD7C660A-78CC-46BD-9E98-8DC27E8BBDD3}" srcOrd="0" destOrd="0" presId="urn:microsoft.com/office/officeart/2005/8/layout/hierarchy3"/>
    <dgm:cxn modelId="{7A266189-F8D7-42C2-881B-F4B12DC5C2B7}" type="presOf" srcId="{104D80D7-5E44-40B9-A978-09BBF1346B2D}" destId="{A92CAD0B-CDD3-4D72-94F2-7739853FDF80}" srcOrd="0" destOrd="0" presId="urn:microsoft.com/office/officeart/2005/8/layout/hierarchy3"/>
    <dgm:cxn modelId="{579C22F9-EF18-4A0F-97FC-E61D5D386F3E}" srcId="{CB798C86-6F9D-4401-B27E-6202D08B5AED}" destId="{A72E1ABB-13D2-4171-A583-F660F69926CB}" srcOrd="1" destOrd="0" parTransId="{273D9CFE-EEF1-40EF-8531-D709C694BAAB}" sibTransId="{5E95B86F-2B1F-4F2F-A452-F9209FA5043E}"/>
    <dgm:cxn modelId="{7E01817E-67AD-46F6-9E53-2F91FCCF92B4}" srcId="{A72E1ABB-13D2-4171-A583-F660F69926CB}" destId="{8F7F78ED-27F9-4AA4-A9F3-E925DE598C18}" srcOrd="0" destOrd="0" parTransId="{104D80D7-5E44-40B9-A978-09BBF1346B2D}" sibTransId="{2B89C2C6-83D1-49CF-9919-9B0905CC5EC7}"/>
    <dgm:cxn modelId="{75D2A6F5-A845-4F73-A4FB-64626669CC49}" type="presOf" srcId="{A72E1ABB-13D2-4171-A583-F660F69926CB}" destId="{14F3D31E-294C-4DE6-A48D-1C2265182B25}" srcOrd="0" destOrd="0" presId="urn:microsoft.com/office/officeart/2005/8/layout/hierarchy3"/>
    <dgm:cxn modelId="{0AFAFFB8-E77E-4AAC-B80B-D1DC6E1F162A}" srcId="{A72E1ABB-13D2-4171-A583-F660F69926CB}" destId="{96DBFC2E-DA66-490E-89D3-82F98EBA490E}" srcOrd="1" destOrd="0" parTransId="{3D19F526-EDE2-48DA-9A86-5B437FA88AC4}" sibTransId="{FD0A0F9D-93FE-42DB-9A3F-22CF8BA985A4}"/>
    <dgm:cxn modelId="{D9B72A61-B3C0-43FF-9E8A-C076650A71D7}" type="presOf" srcId="{3D19F526-EDE2-48DA-9A86-5B437FA88AC4}" destId="{DCF525E1-3FA8-422C-B41D-2D5EB7FBBD6D}" srcOrd="0" destOrd="0" presId="urn:microsoft.com/office/officeart/2005/8/layout/hierarchy3"/>
    <dgm:cxn modelId="{44E4B376-4B3E-4F11-BC68-399487D411E0}" type="presOf" srcId="{A72E1ABB-13D2-4171-A583-F660F69926CB}" destId="{5245EAA4-B319-4ACE-AC9C-785F55F8F5D4}" srcOrd="1" destOrd="0" presId="urn:microsoft.com/office/officeart/2005/8/layout/hierarchy3"/>
    <dgm:cxn modelId="{9E6356B3-12CD-47A7-9F3F-DAF386B3AB03}" type="presOf" srcId="{71BB332F-9361-4603-BB3E-39AA9A524795}" destId="{4D4BD07E-AABB-4F38-AE6E-B43A7E3971F9}" srcOrd="1" destOrd="0" presId="urn:microsoft.com/office/officeart/2005/8/layout/hierarchy3"/>
    <dgm:cxn modelId="{0F5E182E-D4C1-41CD-BBAA-D7772722EF0F}" type="presParOf" srcId="{3F3C47B3-3367-4D3E-BBCE-7805B76AB2DD}" destId="{BB2F013B-D9BB-4EDB-88CD-40E15B093384}" srcOrd="0" destOrd="0" presId="urn:microsoft.com/office/officeart/2005/8/layout/hierarchy3"/>
    <dgm:cxn modelId="{34C2AD84-EE79-417C-A9F9-A6EE9D5CD034}" type="presParOf" srcId="{BB2F013B-D9BB-4EDB-88CD-40E15B093384}" destId="{D48042CE-DD4B-45E5-AEF5-85C76EE20651}" srcOrd="0" destOrd="0" presId="urn:microsoft.com/office/officeart/2005/8/layout/hierarchy3"/>
    <dgm:cxn modelId="{8DD7D9EA-00C9-4853-A71E-22C16DBC2415}" type="presParOf" srcId="{D48042CE-DD4B-45E5-AEF5-85C76EE20651}" destId="{BE8657C1-6BEB-4BFA-8AAA-CF90EA66CF04}" srcOrd="0" destOrd="0" presId="urn:microsoft.com/office/officeart/2005/8/layout/hierarchy3"/>
    <dgm:cxn modelId="{0F106A67-46C2-4163-AE9E-F3260370964A}" type="presParOf" srcId="{D48042CE-DD4B-45E5-AEF5-85C76EE20651}" destId="{4D4BD07E-AABB-4F38-AE6E-B43A7E3971F9}" srcOrd="1" destOrd="0" presId="urn:microsoft.com/office/officeart/2005/8/layout/hierarchy3"/>
    <dgm:cxn modelId="{C2F5DFF0-D8BF-4401-B8BA-45D0D9884679}" type="presParOf" srcId="{BB2F013B-D9BB-4EDB-88CD-40E15B093384}" destId="{72550E09-9CE0-4281-838B-4FF2BC3192E3}" srcOrd="1" destOrd="0" presId="urn:microsoft.com/office/officeart/2005/8/layout/hierarchy3"/>
    <dgm:cxn modelId="{E7427731-DD96-4566-95B5-D1CE65F361DE}" type="presParOf" srcId="{72550E09-9CE0-4281-838B-4FF2BC3192E3}" destId="{DAFF7A80-B665-465D-98B1-6C17684604ED}" srcOrd="0" destOrd="0" presId="urn:microsoft.com/office/officeart/2005/8/layout/hierarchy3"/>
    <dgm:cxn modelId="{56D58257-C2FD-4263-A45F-A86EE0412F89}" type="presParOf" srcId="{72550E09-9CE0-4281-838B-4FF2BC3192E3}" destId="{FAD4D533-4FFF-448B-8AF2-9A16B58BB5C9}" srcOrd="1" destOrd="0" presId="urn:microsoft.com/office/officeart/2005/8/layout/hierarchy3"/>
    <dgm:cxn modelId="{436F1EB4-724A-41A5-8A9E-6317CC659900}" type="presParOf" srcId="{72550E09-9CE0-4281-838B-4FF2BC3192E3}" destId="{A2038C07-520B-4A77-8FD7-3A714C5970BF}" srcOrd="2" destOrd="0" presId="urn:microsoft.com/office/officeart/2005/8/layout/hierarchy3"/>
    <dgm:cxn modelId="{524C09EB-3E02-4720-8DC8-03D7F97A3A06}" type="presParOf" srcId="{72550E09-9CE0-4281-838B-4FF2BC3192E3}" destId="{80F3F9D5-83A6-4CC3-A510-504E785EC0F8}" srcOrd="3" destOrd="0" presId="urn:microsoft.com/office/officeart/2005/8/layout/hierarchy3"/>
    <dgm:cxn modelId="{5B4F181F-205A-496E-81A7-BCF958A8865A}" type="presParOf" srcId="{3F3C47B3-3367-4D3E-BBCE-7805B76AB2DD}" destId="{14E2D4B2-18EA-4ED2-9896-80F71CC8ACEE}" srcOrd="1" destOrd="0" presId="urn:microsoft.com/office/officeart/2005/8/layout/hierarchy3"/>
    <dgm:cxn modelId="{AA02A322-CE4D-45AA-A515-AE07ACA9D9FE}" type="presParOf" srcId="{14E2D4B2-18EA-4ED2-9896-80F71CC8ACEE}" destId="{51701821-9341-4B91-84F6-72011EE512B6}" srcOrd="0" destOrd="0" presId="urn:microsoft.com/office/officeart/2005/8/layout/hierarchy3"/>
    <dgm:cxn modelId="{1A8FD242-C201-4EA8-A1F5-C56D1D79637B}" type="presParOf" srcId="{51701821-9341-4B91-84F6-72011EE512B6}" destId="{14F3D31E-294C-4DE6-A48D-1C2265182B25}" srcOrd="0" destOrd="0" presId="urn:microsoft.com/office/officeart/2005/8/layout/hierarchy3"/>
    <dgm:cxn modelId="{7E571BE9-16E4-4301-BCC4-3403BE170E54}" type="presParOf" srcId="{51701821-9341-4B91-84F6-72011EE512B6}" destId="{5245EAA4-B319-4ACE-AC9C-785F55F8F5D4}" srcOrd="1" destOrd="0" presId="urn:microsoft.com/office/officeart/2005/8/layout/hierarchy3"/>
    <dgm:cxn modelId="{386ED070-7D6D-4128-A637-5D03F58F2469}" type="presParOf" srcId="{14E2D4B2-18EA-4ED2-9896-80F71CC8ACEE}" destId="{57F204ED-E0BC-47BC-8E96-C38B60EF7C2F}" srcOrd="1" destOrd="0" presId="urn:microsoft.com/office/officeart/2005/8/layout/hierarchy3"/>
    <dgm:cxn modelId="{F8A76E72-ECC2-4D8B-8DB7-8A6932B88B74}" type="presParOf" srcId="{57F204ED-E0BC-47BC-8E96-C38B60EF7C2F}" destId="{A92CAD0B-CDD3-4D72-94F2-7739853FDF80}" srcOrd="0" destOrd="0" presId="urn:microsoft.com/office/officeart/2005/8/layout/hierarchy3"/>
    <dgm:cxn modelId="{CD0F071B-D74E-4753-A61C-E385B2A24A6B}" type="presParOf" srcId="{57F204ED-E0BC-47BC-8E96-C38B60EF7C2F}" destId="{CDB16073-2672-4AB4-B744-63E9E7494B65}" srcOrd="1" destOrd="0" presId="urn:microsoft.com/office/officeart/2005/8/layout/hierarchy3"/>
    <dgm:cxn modelId="{37B37744-1380-4BDF-B78C-B679EC06D091}" type="presParOf" srcId="{57F204ED-E0BC-47BC-8E96-C38B60EF7C2F}" destId="{DCF525E1-3FA8-422C-B41D-2D5EB7FBBD6D}" srcOrd="2" destOrd="0" presId="urn:microsoft.com/office/officeart/2005/8/layout/hierarchy3"/>
    <dgm:cxn modelId="{535E5887-91A7-4B37-8532-9A2C5A3B3B9F}" type="presParOf" srcId="{57F204ED-E0BC-47BC-8E96-C38B60EF7C2F}" destId="{CD7C660A-78CC-46BD-9E98-8DC27E8BBDD3}" srcOrd="3" destOrd="0" presId="urn:microsoft.com/office/officeart/2005/8/layout/hierarchy3"/>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B798C86-6F9D-4401-B27E-6202D08B5AE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lv-LV"/>
        </a:p>
      </dgm:t>
    </dgm:pt>
    <dgm:pt modelId="{71BB332F-9361-4603-BB3E-39AA9A524795}">
      <dgm:prSet phldrT="[Teksts]" custT="1"/>
      <dgm:spPr>
        <a:ln>
          <a:solidFill>
            <a:schemeClr val="accent1"/>
          </a:solidFill>
        </a:ln>
        <a:effectLst>
          <a:outerShdw blurRad="50800" dist="38100" dir="2700000" algn="tl" rotWithShape="0">
            <a:prstClr val="black">
              <a:alpha val="40000"/>
            </a:prstClr>
          </a:outerShdw>
        </a:effectLst>
      </dgm:spPr>
      <dgm:t>
        <a:bodyPr/>
        <a:lstStyle/>
        <a:p>
          <a:r>
            <a:rPr lang="en-GB" sz="1800" b="1" dirty="0"/>
            <a:t>Impact of provisions for doubtful debts </a:t>
          </a:r>
          <a:endParaRPr lang="lv-LV" sz="1800" b="1" dirty="0"/>
        </a:p>
        <a:p>
          <a:r>
            <a:rPr lang="en-GB" sz="1800" b="1" dirty="0"/>
            <a:t>on EIT taxable income</a:t>
          </a:r>
          <a:r>
            <a:rPr lang="lv-LV" sz="1800" b="1" dirty="0"/>
            <a:t> </a:t>
          </a:r>
        </a:p>
        <a:p>
          <a:r>
            <a:rPr lang="en-GB" sz="1600" b="1" dirty="0">
              <a:solidFill>
                <a:srgbClr val="C00000"/>
              </a:solidFill>
            </a:rPr>
            <a:t>In Latvia, the EIT rate is</a:t>
          </a:r>
          <a:r>
            <a:rPr lang="lv-LV" sz="1600" b="1" dirty="0">
              <a:solidFill>
                <a:srgbClr val="C00000"/>
              </a:solidFill>
            </a:rPr>
            <a:t> 25 %</a:t>
          </a:r>
        </a:p>
        <a:p>
          <a:r>
            <a:rPr lang="lv-LV" sz="1600" b="1" dirty="0">
              <a:solidFill>
                <a:srgbClr val="C00000"/>
              </a:solidFill>
            </a:rPr>
            <a:t>(</a:t>
          </a:r>
          <a:r>
            <a:rPr lang="lv-LV" sz="1600" b="1" dirty="0" err="1">
              <a:solidFill>
                <a:srgbClr val="C00000"/>
              </a:solidFill>
            </a:rPr>
            <a:t>base</a:t>
          </a:r>
          <a:r>
            <a:rPr lang="lv-LV" sz="1600" b="1" dirty="0">
              <a:solidFill>
                <a:srgbClr val="C00000"/>
              </a:solidFill>
            </a:rPr>
            <a:t> </a:t>
          </a:r>
          <a:r>
            <a:rPr lang="lv-LV" sz="1600" b="1" dirty="0" err="1">
              <a:solidFill>
                <a:srgbClr val="C00000"/>
              </a:solidFill>
            </a:rPr>
            <a:t>amount</a:t>
          </a:r>
          <a:r>
            <a:rPr lang="lv-LV" sz="1600" b="1" dirty="0">
              <a:solidFill>
                <a:srgbClr val="C00000"/>
              </a:solidFill>
            </a:rPr>
            <a:t> / 0,8*20 %)</a:t>
          </a:r>
        </a:p>
      </dgm:t>
    </dgm:pt>
    <dgm:pt modelId="{6810E28D-7D9B-43D2-9C45-FCA459A3A795}" type="parTrans" cxnId="{7ED2F7A2-2463-418F-9214-64D54F66CDC1}">
      <dgm:prSet/>
      <dgm:spPr/>
      <dgm:t>
        <a:bodyPr/>
        <a:lstStyle/>
        <a:p>
          <a:endParaRPr lang="lv-LV"/>
        </a:p>
      </dgm:t>
    </dgm:pt>
    <dgm:pt modelId="{947765A7-37E6-4C57-B034-01B224D55B5F}" type="sibTrans" cxnId="{7ED2F7A2-2463-418F-9214-64D54F66CDC1}">
      <dgm:prSet/>
      <dgm:spPr/>
      <dgm:t>
        <a:bodyPr/>
        <a:lstStyle/>
        <a:p>
          <a:endParaRPr lang="lv-LV"/>
        </a:p>
      </dgm:t>
    </dgm:pt>
    <dgm:pt modelId="{F87DA13F-0F89-4458-9B1F-5B0507F3AAD0}">
      <dgm:prSet/>
      <dgm:spPr/>
      <dgm:t>
        <a:bodyPr/>
        <a:lstStyle/>
        <a:p>
          <a:r>
            <a:rPr lang="en-GB" dirty="0"/>
            <a:t>Writing off the doubtful receivable, increases the base taxable income of an enterprise</a:t>
          </a:r>
          <a:endParaRPr lang="lv-LV" dirty="0"/>
        </a:p>
      </dgm:t>
    </dgm:pt>
    <dgm:pt modelId="{C9D1B97E-1095-4D5D-8607-812BF7A8A6E3}" type="parTrans" cxnId="{A533B238-3A0A-481F-8A34-061EEC6F8BA3}">
      <dgm:prSet/>
      <dgm:spPr/>
      <dgm:t>
        <a:bodyPr/>
        <a:lstStyle/>
        <a:p>
          <a:endParaRPr lang="lv-LV"/>
        </a:p>
      </dgm:t>
    </dgm:pt>
    <dgm:pt modelId="{04CD801A-9771-414A-8170-76CF832E944C}" type="sibTrans" cxnId="{A533B238-3A0A-481F-8A34-061EEC6F8BA3}">
      <dgm:prSet/>
      <dgm:spPr/>
      <dgm:t>
        <a:bodyPr/>
        <a:lstStyle/>
        <a:p>
          <a:endParaRPr lang="lv-LV"/>
        </a:p>
      </dgm:t>
    </dgm:pt>
    <dgm:pt modelId="{5268CC03-5FC8-4293-96C4-B878F2712111}">
      <dgm:prSet custT="1"/>
      <dgm:spPr/>
      <dgm:t>
        <a:bodyPr/>
        <a:lstStyle/>
        <a:p>
          <a:r>
            <a:rPr lang="en-GB" sz="1400" dirty="0"/>
            <a:t>Except in cases where the company has taken all appropriate measures for debt collection and recovery within the meaning of Section 9, Paragraph 1 of the EIT Law, and the conditions laid by the law are met</a:t>
          </a:r>
          <a:endParaRPr lang="lv-LV" sz="1400" dirty="0"/>
        </a:p>
      </dgm:t>
    </dgm:pt>
    <dgm:pt modelId="{74F69DAF-8738-4E6E-B9F7-A02EB2689B64}" type="parTrans" cxnId="{EEF66A47-3203-4C13-B2FA-8486B5C1BDE0}">
      <dgm:prSet/>
      <dgm:spPr/>
      <dgm:t>
        <a:bodyPr/>
        <a:lstStyle/>
        <a:p>
          <a:endParaRPr lang="lv-LV"/>
        </a:p>
      </dgm:t>
    </dgm:pt>
    <dgm:pt modelId="{1938E6C0-7B76-405F-828F-605A2F4F41FA}" type="sibTrans" cxnId="{EEF66A47-3203-4C13-B2FA-8486B5C1BDE0}">
      <dgm:prSet/>
      <dgm:spPr/>
      <dgm:t>
        <a:bodyPr/>
        <a:lstStyle/>
        <a:p>
          <a:endParaRPr lang="lv-LV"/>
        </a:p>
      </dgm:t>
    </dgm:pt>
    <dgm:pt modelId="{D9948E40-F7EC-46B1-9598-F6F48C32906F}">
      <dgm:prSet/>
      <dgm:spPr/>
      <dgm:t>
        <a:bodyPr/>
        <a:lstStyle/>
        <a:p>
          <a:r>
            <a:rPr lang="en-GB" dirty="0"/>
            <a:t>The base taxable with the enterprise income tax shall include the amount of the debts of debtors </a:t>
          </a:r>
          <a:r>
            <a:rPr lang="lv-LV" dirty="0"/>
            <a:t>…</a:t>
          </a:r>
          <a:r>
            <a:rPr lang="en-GB" b="1" dirty="0">
              <a:solidFill>
                <a:srgbClr val="C00000"/>
              </a:solidFill>
            </a:rPr>
            <a:t>and the debt has not been recovered within 36 months </a:t>
          </a:r>
          <a:r>
            <a:rPr lang="en-GB" dirty="0"/>
            <a:t>from the day of the creation of provision</a:t>
          </a:r>
          <a:endParaRPr lang="lv-LV" dirty="0"/>
        </a:p>
      </dgm:t>
    </dgm:pt>
    <dgm:pt modelId="{17E8DED3-5B24-466E-BAB2-9FE503A263FF}" type="parTrans" cxnId="{724F4696-F144-4A2F-8880-46B61C54DBEA}">
      <dgm:prSet/>
      <dgm:spPr/>
      <dgm:t>
        <a:bodyPr/>
        <a:lstStyle/>
        <a:p>
          <a:endParaRPr lang="lv-LV"/>
        </a:p>
      </dgm:t>
    </dgm:pt>
    <dgm:pt modelId="{9469F2CA-C9B3-4AE2-A304-F26489482844}" type="sibTrans" cxnId="{724F4696-F144-4A2F-8880-46B61C54DBEA}">
      <dgm:prSet/>
      <dgm:spPr/>
      <dgm:t>
        <a:bodyPr/>
        <a:lstStyle/>
        <a:p>
          <a:endParaRPr lang="lv-LV"/>
        </a:p>
      </dgm:t>
    </dgm:pt>
    <dgm:pt modelId="{3F3C47B3-3367-4D3E-BBCE-7805B76AB2DD}" type="pres">
      <dgm:prSet presAssocID="{CB798C86-6F9D-4401-B27E-6202D08B5AED}" presName="diagram" presStyleCnt="0">
        <dgm:presLayoutVars>
          <dgm:chPref val="1"/>
          <dgm:dir/>
          <dgm:animOne val="branch"/>
          <dgm:animLvl val="lvl"/>
          <dgm:resizeHandles/>
        </dgm:presLayoutVars>
      </dgm:prSet>
      <dgm:spPr/>
      <dgm:t>
        <a:bodyPr/>
        <a:lstStyle/>
        <a:p>
          <a:endParaRPr lang="en-US"/>
        </a:p>
      </dgm:t>
    </dgm:pt>
    <dgm:pt modelId="{BB2F013B-D9BB-4EDB-88CD-40E15B093384}" type="pres">
      <dgm:prSet presAssocID="{71BB332F-9361-4603-BB3E-39AA9A524795}" presName="root" presStyleCnt="0"/>
      <dgm:spPr/>
    </dgm:pt>
    <dgm:pt modelId="{D48042CE-DD4B-45E5-AEF5-85C76EE20651}" type="pres">
      <dgm:prSet presAssocID="{71BB332F-9361-4603-BB3E-39AA9A524795}" presName="rootComposite" presStyleCnt="0"/>
      <dgm:spPr/>
    </dgm:pt>
    <dgm:pt modelId="{BE8657C1-6BEB-4BFA-8AAA-CF90EA66CF04}" type="pres">
      <dgm:prSet presAssocID="{71BB332F-9361-4603-BB3E-39AA9A524795}" presName="rootText" presStyleLbl="node1" presStyleIdx="0" presStyleCnt="1" custScaleX="377285" custScaleY="230058" custLinFactNeighborX="20885" custLinFactNeighborY="3007"/>
      <dgm:spPr/>
      <dgm:t>
        <a:bodyPr/>
        <a:lstStyle/>
        <a:p>
          <a:endParaRPr lang="en-US"/>
        </a:p>
      </dgm:t>
    </dgm:pt>
    <dgm:pt modelId="{4D4BD07E-AABB-4F38-AE6E-B43A7E3971F9}" type="pres">
      <dgm:prSet presAssocID="{71BB332F-9361-4603-BB3E-39AA9A524795}" presName="rootConnector" presStyleLbl="node1" presStyleIdx="0" presStyleCnt="1"/>
      <dgm:spPr/>
      <dgm:t>
        <a:bodyPr/>
        <a:lstStyle/>
        <a:p>
          <a:endParaRPr lang="en-US"/>
        </a:p>
      </dgm:t>
    </dgm:pt>
    <dgm:pt modelId="{72550E09-9CE0-4281-838B-4FF2BC3192E3}" type="pres">
      <dgm:prSet presAssocID="{71BB332F-9361-4603-BB3E-39AA9A524795}" presName="childShape" presStyleCnt="0"/>
      <dgm:spPr/>
    </dgm:pt>
    <dgm:pt modelId="{DAFF7A80-B665-465D-98B1-6C17684604ED}" type="pres">
      <dgm:prSet presAssocID="{C9D1B97E-1095-4D5D-8607-812BF7A8A6E3}" presName="Name13" presStyleLbl="parChTrans1D2" presStyleIdx="0" presStyleCnt="3"/>
      <dgm:spPr/>
      <dgm:t>
        <a:bodyPr/>
        <a:lstStyle/>
        <a:p>
          <a:endParaRPr lang="en-US"/>
        </a:p>
      </dgm:t>
    </dgm:pt>
    <dgm:pt modelId="{FAD4D533-4FFF-448B-8AF2-9A16B58BB5C9}" type="pres">
      <dgm:prSet presAssocID="{F87DA13F-0F89-4458-9B1F-5B0507F3AAD0}" presName="childText" presStyleLbl="bgAcc1" presStyleIdx="0" presStyleCnt="3" custScaleX="372127" custScaleY="116000" custLinFactNeighborX="-7562" custLinFactNeighborY="-2860">
        <dgm:presLayoutVars>
          <dgm:bulletEnabled val="1"/>
        </dgm:presLayoutVars>
      </dgm:prSet>
      <dgm:spPr/>
      <dgm:t>
        <a:bodyPr/>
        <a:lstStyle/>
        <a:p>
          <a:endParaRPr lang="en-US"/>
        </a:p>
      </dgm:t>
    </dgm:pt>
    <dgm:pt modelId="{A2038C07-520B-4A77-8FD7-3A714C5970BF}" type="pres">
      <dgm:prSet presAssocID="{74F69DAF-8738-4E6E-B9F7-A02EB2689B64}" presName="Name13" presStyleLbl="parChTrans1D2" presStyleIdx="1" presStyleCnt="3"/>
      <dgm:spPr/>
      <dgm:t>
        <a:bodyPr/>
        <a:lstStyle/>
        <a:p>
          <a:endParaRPr lang="en-US"/>
        </a:p>
      </dgm:t>
    </dgm:pt>
    <dgm:pt modelId="{80F3F9D5-83A6-4CC3-A510-504E785EC0F8}" type="pres">
      <dgm:prSet presAssocID="{5268CC03-5FC8-4293-96C4-B878F2712111}" presName="childText" presStyleLbl="bgAcc1" presStyleIdx="1" presStyleCnt="3" custScaleX="375587" custScaleY="200069" custLinFactNeighborX="-5315" custLinFactNeighborY="-14494">
        <dgm:presLayoutVars>
          <dgm:bulletEnabled val="1"/>
        </dgm:presLayoutVars>
      </dgm:prSet>
      <dgm:spPr/>
      <dgm:t>
        <a:bodyPr/>
        <a:lstStyle/>
        <a:p>
          <a:endParaRPr lang="en-US"/>
        </a:p>
      </dgm:t>
    </dgm:pt>
    <dgm:pt modelId="{3CB5461B-CFC8-49B6-95BF-7B22EC42CACA}" type="pres">
      <dgm:prSet presAssocID="{17E8DED3-5B24-466E-BAB2-9FE503A263FF}" presName="Name13" presStyleLbl="parChTrans1D2" presStyleIdx="2" presStyleCnt="3"/>
      <dgm:spPr/>
      <dgm:t>
        <a:bodyPr/>
        <a:lstStyle/>
        <a:p>
          <a:endParaRPr lang="en-US"/>
        </a:p>
      </dgm:t>
    </dgm:pt>
    <dgm:pt modelId="{ADBFD28C-3997-489E-BF72-717ED92CC1F6}" type="pres">
      <dgm:prSet presAssocID="{D9948E40-F7EC-46B1-9598-F6F48C32906F}" presName="childText" presStyleLbl="bgAcc1" presStyleIdx="2" presStyleCnt="3" custScaleX="375165" custScaleY="179244" custLinFactNeighborX="749" custLinFactNeighborY="-23970">
        <dgm:presLayoutVars>
          <dgm:bulletEnabled val="1"/>
        </dgm:presLayoutVars>
      </dgm:prSet>
      <dgm:spPr/>
      <dgm:t>
        <a:bodyPr/>
        <a:lstStyle/>
        <a:p>
          <a:endParaRPr lang="en-US"/>
        </a:p>
      </dgm:t>
    </dgm:pt>
  </dgm:ptLst>
  <dgm:cxnLst>
    <dgm:cxn modelId="{A533B238-3A0A-481F-8A34-061EEC6F8BA3}" srcId="{71BB332F-9361-4603-BB3E-39AA9A524795}" destId="{F87DA13F-0F89-4458-9B1F-5B0507F3AAD0}" srcOrd="0" destOrd="0" parTransId="{C9D1B97E-1095-4D5D-8607-812BF7A8A6E3}" sibTransId="{04CD801A-9771-414A-8170-76CF832E944C}"/>
    <dgm:cxn modelId="{E2C0AD91-3AAA-474F-83BF-0DC93D2C9A74}" type="presOf" srcId="{74F69DAF-8738-4E6E-B9F7-A02EB2689B64}" destId="{A2038C07-520B-4A77-8FD7-3A714C5970BF}" srcOrd="0" destOrd="0" presId="urn:microsoft.com/office/officeart/2005/8/layout/hierarchy3"/>
    <dgm:cxn modelId="{5E940688-D4C5-43A8-B111-AD95A8965549}" type="presOf" srcId="{CB798C86-6F9D-4401-B27E-6202D08B5AED}" destId="{3F3C47B3-3367-4D3E-BBCE-7805B76AB2DD}" srcOrd="0" destOrd="0" presId="urn:microsoft.com/office/officeart/2005/8/layout/hierarchy3"/>
    <dgm:cxn modelId="{25308D89-DE7B-4B6D-B14A-04D731BE682D}" type="presOf" srcId="{F87DA13F-0F89-4458-9B1F-5B0507F3AAD0}" destId="{FAD4D533-4FFF-448B-8AF2-9A16B58BB5C9}" srcOrd="0" destOrd="0" presId="urn:microsoft.com/office/officeart/2005/8/layout/hierarchy3"/>
    <dgm:cxn modelId="{E3D32CA6-A3AA-4ECF-8E71-8400B7A6CB21}" type="presOf" srcId="{C9D1B97E-1095-4D5D-8607-812BF7A8A6E3}" destId="{DAFF7A80-B665-465D-98B1-6C17684604ED}" srcOrd="0" destOrd="0" presId="urn:microsoft.com/office/officeart/2005/8/layout/hierarchy3"/>
    <dgm:cxn modelId="{732632EC-078F-4001-9AC0-77AF11DDB992}" type="presOf" srcId="{17E8DED3-5B24-466E-BAB2-9FE503A263FF}" destId="{3CB5461B-CFC8-49B6-95BF-7B22EC42CACA}" srcOrd="0" destOrd="0" presId="urn:microsoft.com/office/officeart/2005/8/layout/hierarchy3"/>
    <dgm:cxn modelId="{EEF66A47-3203-4C13-B2FA-8486B5C1BDE0}" srcId="{71BB332F-9361-4603-BB3E-39AA9A524795}" destId="{5268CC03-5FC8-4293-96C4-B878F2712111}" srcOrd="1" destOrd="0" parTransId="{74F69DAF-8738-4E6E-B9F7-A02EB2689B64}" sibTransId="{1938E6C0-7B76-405F-828F-605A2F4F41FA}"/>
    <dgm:cxn modelId="{56F664B1-8864-43D3-836D-DE8FBB9C8937}" type="presOf" srcId="{5268CC03-5FC8-4293-96C4-B878F2712111}" destId="{80F3F9D5-83A6-4CC3-A510-504E785EC0F8}" srcOrd="0" destOrd="0" presId="urn:microsoft.com/office/officeart/2005/8/layout/hierarchy3"/>
    <dgm:cxn modelId="{1D30B2EF-2C1F-4FEF-A26B-F0688E84D248}" type="presOf" srcId="{71BB332F-9361-4603-BB3E-39AA9A524795}" destId="{BE8657C1-6BEB-4BFA-8AAA-CF90EA66CF04}" srcOrd="0" destOrd="0" presId="urn:microsoft.com/office/officeart/2005/8/layout/hierarchy3"/>
    <dgm:cxn modelId="{724F4696-F144-4A2F-8880-46B61C54DBEA}" srcId="{71BB332F-9361-4603-BB3E-39AA9A524795}" destId="{D9948E40-F7EC-46B1-9598-F6F48C32906F}" srcOrd="2" destOrd="0" parTransId="{17E8DED3-5B24-466E-BAB2-9FE503A263FF}" sibTransId="{9469F2CA-C9B3-4AE2-A304-F26489482844}"/>
    <dgm:cxn modelId="{7ED2F7A2-2463-418F-9214-64D54F66CDC1}" srcId="{CB798C86-6F9D-4401-B27E-6202D08B5AED}" destId="{71BB332F-9361-4603-BB3E-39AA9A524795}" srcOrd="0" destOrd="0" parTransId="{6810E28D-7D9B-43D2-9C45-FCA459A3A795}" sibTransId="{947765A7-37E6-4C57-B034-01B224D55B5F}"/>
    <dgm:cxn modelId="{4AA9C574-7F47-460D-AFD9-004CFA247AEF}" type="presOf" srcId="{D9948E40-F7EC-46B1-9598-F6F48C32906F}" destId="{ADBFD28C-3997-489E-BF72-717ED92CC1F6}" srcOrd="0" destOrd="0" presId="urn:microsoft.com/office/officeart/2005/8/layout/hierarchy3"/>
    <dgm:cxn modelId="{9E6356B3-12CD-47A7-9F3F-DAF386B3AB03}" type="presOf" srcId="{71BB332F-9361-4603-BB3E-39AA9A524795}" destId="{4D4BD07E-AABB-4F38-AE6E-B43A7E3971F9}" srcOrd="1" destOrd="0" presId="urn:microsoft.com/office/officeart/2005/8/layout/hierarchy3"/>
    <dgm:cxn modelId="{0F5E182E-D4C1-41CD-BBAA-D7772722EF0F}" type="presParOf" srcId="{3F3C47B3-3367-4D3E-BBCE-7805B76AB2DD}" destId="{BB2F013B-D9BB-4EDB-88CD-40E15B093384}" srcOrd="0" destOrd="0" presId="urn:microsoft.com/office/officeart/2005/8/layout/hierarchy3"/>
    <dgm:cxn modelId="{34C2AD84-EE79-417C-A9F9-A6EE9D5CD034}" type="presParOf" srcId="{BB2F013B-D9BB-4EDB-88CD-40E15B093384}" destId="{D48042CE-DD4B-45E5-AEF5-85C76EE20651}" srcOrd="0" destOrd="0" presId="urn:microsoft.com/office/officeart/2005/8/layout/hierarchy3"/>
    <dgm:cxn modelId="{8DD7D9EA-00C9-4853-A71E-22C16DBC2415}" type="presParOf" srcId="{D48042CE-DD4B-45E5-AEF5-85C76EE20651}" destId="{BE8657C1-6BEB-4BFA-8AAA-CF90EA66CF04}" srcOrd="0" destOrd="0" presId="urn:microsoft.com/office/officeart/2005/8/layout/hierarchy3"/>
    <dgm:cxn modelId="{0F106A67-46C2-4163-AE9E-F3260370964A}" type="presParOf" srcId="{D48042CE-DD4B-45E5-AEF5-85C76EE20651}" destId="{4D4BD07E-AABB-4F38-AE6E-B43A7E3971F9}" srcOrd="1" destOrd="0" presId="urn:microsoft.com/office/officeart/2005/8/layout/hierarchy3"/>
    <dgm:cxn modelId="{C2F5DFF0-D8BF-4401-B8BA-45D0D9884679}" type="presParOf" srcId="{BB2F013B-D9BB-4EDB-88CD-40E15B093384}" destId="{72550E09-9CE0-4281-838B-4FF2BC3192E3}" srcOrd="1" destOrd="0" presId="urn:microsoft.com/office/officeart/2005/8/layout/hierarchy3"/>
    <dgm:cxn modelId="{E7427731-DD96-4566-95B5-D1CE65F361DE}" type="presParOf" srcId="{72550E09-9CE0-4281-838B-4FF2BC3192E3}" destId="{DAFF7A80-B665-465D-98B1-6C17684604ED}" srcOrd="0" destOrd="0" presId="urn:microsoft.com/office/officeart/2005/8/layout/hierarchy3"/>
    <dgm:cxn modelId="{56D58257-C2FD-4263-A45F-A86EE0412F89}" type="presParOf" srcId="{72550E09-9CE0-4281-838B-4FF2BC3192E3}" destId="{FAD4D533-4FFF-448B-8AF2-9A16B58BB5C9}" srcOrd="1" destOrd="0" presId="urn:microsoft.com/office/officeart/2005/8/layout/hierarchy3"/>
    <dgm:cxn modelId="{436F1EB4-724A-41A5-8A9E-6317CC659900}" type="presParOf" srcId="{72550E09-9CE0-4281-838B-4FF2BC3192E3}" destId="{A2038C07-520B-4A77-8FD7-3A714C5970BF}" srcOrd="2" destOrd="0" presId="urn:microsoft.com/office/officeart/2005/8/layout/hierarchy3"/>
    <dgm:cxn modelId="{524C09EB-3E02-4720-8DC8-03D7F97A3A06}" type="presParOf" srcId="{72550E09-9CE0-4281-838B-4FF2BC3192E3}" destId="{80F3F9D5-83A6-4CC3-A510-504E785EC0F8}" srcOrd="3" destOrd="0" presId="urn:microsoft.com/office/officeart/2005/8/layout/hierarchy3"/>
    <dgm:cxn modelId="{E7D96C14-298B-445F-BA8A-A7C6F27985C0}" type="presParOf" srcId="{72550E09-9CE0-4281-838B-4FF2BC3192E3}" destId="{3CB5461B-CFC8-49B6-95BF-7B22EC42CACA}" srcOrd="4" destOrd="0" presId="urn:microsoft.com/office/officeart/2005/8/layout/hierarchy3"/>
    <dgm:cxn modelId="{E1C7020D-FB5E-4AB0-8A29-E6D2CED6F8BE}" type="presParOf" srcId="{72550E09-9CE0-4281-838B-4FF2BC3192E3}" destId="{ADBFD28C-3997-489E-BF72-717ED92CC1F6}"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B798C86-6F9D-4401-B27E-6202D08B5AE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lv-LV"/>
        </a:p>
      </dgm:t>
    </dgm:pt>
    <dgm:pt modelId="{71BB332F-9361-4603-BB3E-39AA9A524795}">
      <dgm:prSet phldrT="[Teksts]" custT="1"/>
      <dgm:spPr>
        <a:ln>
          <a:solidFill>
            <a:schemeClr val="accent1"/>
          </a:solidFill>
        </a:ln>
        <a:effectLst>
          <a:outerShdw blurRad="50800" dist="38100" dir="2700000" algn="tl" rotWithShape="0">
            <a:prstClr val="black">
              <a:alpha val="40000"/>
            </a:prstClr>
          </a:outerShdw>
        </a:effectLst>
      </dgm:spPr>
      <dgm:t>
        <a:bodyPr/>
        <a:lstStyle/>
        <a:p>
          <a:r>
            <a:rPr lang="en-GB" sz="1600" b="1" dirty="0"/>
            <a:t>Section 105 of the VAT Law describes a special procedure</a:t>
          </a:r>
          <a:endParaRPr lang="lv-LV" sz="1600" b="1" dirty="0"/>
        </a:p>
        <a:p>
          <a:r>
            <a:rPr lang="en-GB" sz="1600" b="1" dirty="0"/>
            <a:t> for the adjustment of input tax on bad debts</a:t>
          </a:r>
          <a:endParaRPr lang="lv-LV" sz="1600" b="1" dirty="0"/>
        </a:p>
        <a:p>
          <a:r>
            <a:rPr lang="en-US" sz="1600" b="1" dirty="0">
              <a:solidFill>
                <a:srgbClr val="C00000"/>
              </a:solidFill>
            </a:rPr>
            <a:t>VAT rate in Latvia 21 %</a:t>
          </a:r>
          <a:r>
            <a:rPr lang="lv-LV" sz="1000" b="1" dirty="0"/>
            <a:t> </a:t>
          </a:r>
        </a:p>
      </dgm:t>
    </dgm:pt>
    <dgm:pt modelId="{6810E28D-7D9B-43D2-9C45-FCA459A3A795}" type="parTrans" cxnId="{7ED2F7A2-2463-418F-9214-64D54F66CDC1}">
      <dgm:prSet/>
      <dgm:spPr/>
      <dgm:t>
        <a:bodyPr/>
        <a:lstStyle/>
        <a:p>
          <a:endParaRPr lang="lv-LV"/>
        </a:p>
      </dgm:t>
    </dgm:pt>
    <dgm:pt modelId="{947765A7-37E6-4C57-B034-01B224D55B5F}" type="sibTrans" cxnId="{7ED2F7A2-2463-418F-9214-64D54F66CDC1}">
      <dgm:prSet/>
      <dgm:spPr/>
      <dgm:t>
        <a:bodyPr/>
        <a:lstStyle/>
        <a:p>
          <a:endParaRPr lang="lv-LV"/>
        </a:p>
      </dgm:t>
    </dgm:pt>
    <dgm:pt modelId="{F87DA13F-0F89-4458-9B1F-5B0507F3AAD0}">
      <dgm:prSet custT="1"/>
      <dgm:spPr/>
      <dgm:t>
        <a:bodyPr/>
        <a:lstStyle/>
        <a:p>
          <a:r>
            <a:rPr lang="lv-LV" sz="1700" dirty="0"/>
            <a:t>…</a:t>
          </a:r>
          <a:r>
            <a:rPr lang="en-GB" sz="1700" dirty="0"/>
            <a:t> has the right to reduce the amount paid into the State budget by the amount of the tax of bad debt, if all the conditions referred to in this Paragraph of Section are met</a:t>
          </a:r>
          <a:r>
            <a:rPr lang="lv-LV" sz="1700" dirty="0"/>
            <a:t> </a:t>
          </a:r>
          <a:r>
            <a:rPr lang="en-GB" sz="1700" dirty="0"/>
            <a:t>and</a:t>
          </a:r>
          <a:r>
            <a:rPr lang="lv-LV" sz="1700" dirty="0"/>
            <a:t> </a:t>
          </a:r>
          <a:r>
            <a:rPr lang="en-GB" sz="1700" dirty="0">
              <a:solidFill>
                <a:schemeClr val="tx1"/>
              </a:solidFill>
            </a:rPr>
            <a:t>the debt has arisen during </a:t>
          </a:r>
          <a:r>
            <a:rPr lang="en-GB" sz="1700" b="1" dirty="0">
              <a:solidFill>
                <a:srgbClr val="C00000"/>
              </a:solidFill>
            </a:rPr>
            <a:t>the last three taxation years</a:t>
          </a:r>
          <a:r>
            <a:rPr lang="lv-LV" sz="1700" b="1" dirty="0">
              <a:solidFill>
                <a:srgbClr val="C00000"/>
              </a:solidFill>
            </a:rPr>
            <a:t>…</a:t>
          </a:r>
          <a:endParaRPr lang="lv-LV" sz="1700" b="1" dirty="0"/>
        </a:p>
      </dgm:t>
    </dgm:pt>
    <dgm:pt modelId="{C9D1B97E-1095-4D5D-8607-812BF7A8A6E3}" type="parTrans" cxnId="{A533B238-3A0A-481F-8A34-061EEC6F8BA3}">
      <dgm:prSet/>
      <dgm:spPr/>
      <dgm:t>
        <a:bodyPr/>
        <a:lstStyle/>
        <a:p>
          <a:endParaRPr lang="lv-LV"/>
        </a:p>
      </dgm:t>
    </dgm:pt>
    <dgm:pt modelId="{04CD801A-9771-414A-8170-76CF832E944C}" type="sibTrans" cxnId="{A533B238-3A0A-481F-8A34-061EEC6F8BA3}">
      <dgm:prSet/>
      <dgm:spPr/>
      <dgm:t>
        <a:bodyPr/>
        <a:lstStyle/>
        <a:p>
          <a:endParaRPr lang="lv-LV"/>
        </a:p>
      </dgm:t>
    </dgm:pt>
    <dgm:pt modelId="{5268CC03-5FC8-4293-96C4-B878F2712111}">
      <dgm:prSet custT="1"/>
      <dgm:spPr/>
      <dgm:t>
        <a:bodyPr/>
        <a:lstStyle/>
        <a:p>
          <a:r>
            <a:rPr lang="lv-LV" sz="1700" dirty="0">
              <a:solidFill>
                <a:srgbClr val="C00000"/>
              </a:solidFill>
            </a:rPr>
            <a:t>…</a:t>
          </a:r>
          <a:r>
            <a:rPr lang="en-GB" sz="1700" dirty="0">
              <a:solidFill>
                <a:srgbClr val="C00000"/>
              </a:solidFill>
            </a:rPr>
            <a:t>when the court has approved </a:t>
          </a:r>
          <a:r>
            <a:rPr lang="en-GB" sz="1700" b="1" dirty="0">
              <a:solidFill>
                <a:srgbClr val="C00000"/>
              </a:solidFill>
            </a:rPr>
            <a:t>completion of the insolvency proceedings</a:t>
          </a:r>
          <a:r>
            <a:rPr lang="en-GB" sz="1700" dirty="0">
              <a:solidFill>
                <a:srgbClr val="C00000"/>
              </a:solidFill>
            </a:rPr>
            <a:t> of the recipient of goods or services</a:t>
          </a:r>
          <a:r>
            <a:rPr lang="lv-LV" sz="1700" dirty="0">
              <a:solidFill>
                <a:srgbClr val="C00000"/>
              </a:solidFill>
            </a:rPr>
            <a:t>…</a:t>
          </a:r>
          <a:endParaRPr lang="lv-LV" sz="1700" dirty="0"/>
        </a:p>
      </dgm:t>
    </dgm:pt>
    <dgm:pt modelId="{74F69DAF-8738-4E6E-B9F7-A02EB2689B64}" type="parTrans" cxnId="{EEF66A47-3203-4C13-B2FA-8486B5C1BDE0}">
      <dgm:prSet/>
      <dgm:spPr/>
      <dgm:t>
        <a:bodyPr/>
        <a:lstStyle/>
        <a:p>
          <a:endParaRPr lang="lv-LV"/>
        </a:p>
      </dgm:t>
    </dgm:pt>
    <dgm:pt modelId="{1938E6C0-7B76-405F-828F-605A2F4F41FA}" type="sibTrans" cxnId="{EEF66A47-3203-4C13-B2FA-8486B5C1BDE0}">
      <dgm:prSet/>
      <dgm:spPr/>
      <dgm:t>
        <a:bodyPr/>
        <a:lstStyle/>
        <a:p>
          <a:endParaRPr lang="lv-LV"/>
        </a:p>
      </dgm:t>
    </dgm:pt>
    <dgm:pt modelId="{3F3C47B3-3367-4D3E-BBCE-7805B76AB2DD}" type="pres">
      <dgm:prSet presAssocID="{CB798C86-6F9D-4401-B27E-6202D08B5AED}" presName="diagram" presStyleCnt="0">
        <dgm:presLayoutVars>
          <dgm:chPref val="1"/>
          <dgm:dir/>
          <dgm:animOne val="branch"/>
          <dgm:animLvl val="lvl"/>
          <dgm:resizeHandles/>
        </dgm:presLayoutVars>
      </dgm:prSet>
      <dgm:spPr/>
      <dgm:t>
        <a:bodyPr/>
        <a:lstStyle/>
        <a:p>
          <a:endParaRPr lang="en-US"/>
        </a:p>
      </dgm:t>
    </dgm:pt>
    <dgm:pt modelId="{BB2F013B-D9BB-4EDB-88CD-40E15B093384}" type="pres">
      <dgm:prSet presAssocID="{71BB332F-9361-4603-BB3E-39AA9A524795}" presName="root" presStyleCnt="0"/>
      <dgm:spPr/>
    </dgm:pt>
    <dgm:pt modelId="{D48042CE-DD4B-45E5-AEF5-85C76EE20651}" type="pres">
      <dgm:prSet presAssocID="{71BB332F-9361-4603-BB3E-39AA9A524795}" presName="rootComposite" presStyleCnt="0"/>
      <dgm:spPr/>
    </dgm:pt>
    <dgm:pt modelId="{BE8657C1-6BEB-4BFA-8AAA-CF90EA66CF04}" type="pres">
      <dgm:prSet presAssocID="{71BB332F-9361-4603-BB3E-39AA9A524795}" presName="rootText" presStyleLbl="node1" presStyleIdx="0" presStyleCnt="1" custScaleX="224135" custScaleY="115491" custLinFactNeighborX="5537" custLinFactNeighborY="-39582"/>
      <dgm:spPr/>
      <dgm:t>
        <a:bodyPr/>
        <a:lstStyle/>
        <a:p>
          <a:endParaRPr lang="en-US"/>
        </a:p>
      </dgm:t>
    </dgm:pt>
    <dgm:pt modelId="{4D4BD07E-AABB-4F38-AE6E-B43A7E3971F9}" type="pres">
      <dgm:prSet presAssocID="{71BB332F-9361-4603-BB3E-39AA9A524795}" presName="rootConnector" presStyleLbl="node1" presStyleIdx="0" presStyleCnt="1"/>
      <dgm:spPr/>
      <dgm:t>
        <a:bodyPr/>
        <a:lstStyle/>
        <a:p>
          <a:endParaRPr lang="en-US"/>
        </a:p>
      </dgm:t>
    </dgm:pt>
    <dgm:pt modelId="{72550E09-9CE0-4281-838B-4FF2BC3192E3}" type="pres">
      <dgm:prSet presAssocID="{71BB332F-9361-4603-BB3E-39AA9A524795}" presName="childShape" presStyleCnt="0"/>
      <dgm:spPr/>
    </dgm:pt>
    <dgm:pt modelId="{DAFF7A80-B665-465D-98B1-6C17684604ED}" type="pres">
      <dgm:prSet presAssocID="{C9D1B97E-1095-4D5D-8607-812BF7A8A6E3}" presName="Name13" presStyleLbl="parChTrans1D2" presStyleIdx="0" presStyleCnt="2"/>
      <dgm:spPr/>
      <dgm:t>
        <a:bodyPr/>
        <a:lstStyle/>
        <a:p>
          <a:endParaRPr lang="en-US"/>
        </a:p>
      </dgm:t>
    </dgm:pt>
    <dgm:pt modelId="{FAD4D533-4FFF-448B-8AF2-9A16B58BB5C9}" type="pres">
      <dgm:prSet presAssocID="{F87DA13F-0F89-4458-9B1F-5B0507F3AAD0}" presName="childText" presStyleLbl="bgAcc1" presStyleIdx="0" presStyleCnt="2" custScaleX="231628" custScaleY="144223" custLinFactNeighborX="-855" custLinFactNeighborY="-13794">
        <dgm:presLayoutVars>
          <dgm:bulletEnabled val="1"/>
        </dgm:presLayoutVars>
      </dgm:prSet>
      <dgm:spPr/>
      <dgm:t>
        <a:bodyPr/>
        <a:lstStyle/>
        <a:p>
          <a:endParaRPr lang="en-US"/>
        </a:p>
      </dgm:t>
    </dgm:pt>
    <dgm:pt modelId="{A2038C07-520B-4A77-8FD7-3A714C5970BF}" type="pres">
      <dgm:prSet presAssocID="{74F69DAF-8738-4E6E-B9F7-A02EB2689B64}" presName="Name13" presStyleLbl="parChTrans1D2" presStyleIdx="1" presStyleCnt="2"/>
      <dgm:spPr/>
      <dgm:t>
        <a:bodyPr/>
        <a:lstStyle/>
        <a:p>
          <a:endParaRPr lang="en-US"/>
        </a:p>
      </dgm:t>
    </dgm:pt>
    <dgm:pt modelId="{80F3F9D5-83A6-4CC3-A510-504E785EC0F8}" type="pres">
      <dgm:prSet presAssocID="{5268CC03-5FC8-4293-96C4-B878F2712111}" presName="childText" presStyleLbl="bgAcc1" presStyleIdx="1" presStyleCnt="2" custScaleX="231068" custScaleY="112278" custLinFactNeighborX="-855" custLinFactNeighborY="-18503">
        <dgm:presLayoutVars>
          <dgm:bulletEnabled val="1"/>
        </dgm:presLayoutVars>
      </dgm:prSet>
      <dgm:spPr/>
      <dgm:t>
        <a:bodyPr/>
        <a:lstStyle/>
        <a:p>
          <a:endParaRPr lang="en-US"/>
        </a:p>
      </dgm:t>
    </dgm:pt>
  </dgm:ptLst>
  <dgm:cxnLst>
    <dgm:cxn modelId="{A533B238-3A0A-481F-8A34-061EEC6F8BA3}" srcId="{71BB332F-9361-4603-BB3E-39AA9A524795}" destId="{F87DA13F-0F89-4458-9B1F-5B0507F3AAD0}" srcOrd="0" destOrd="0" parTransId="{C9D1B97E-1095-4D5D-8607-812BF7A8A6E3}" sibTransId="{04CD801A-9771-414A-8170-76CF832E944C}"/>
    <dgm:cxn modelId="{E2C0AD91-3AAA-474F-83BF-0DC93D2C9A74}" type="presOf" srcId="{74F69DAF-8738-4E6E-B9F7-A02EB2689B64}" destId="{A2038C07-520B-4A77-8FD7-3A714C5970BF}" srcOrd="0" destOrd="0" presId="urn:microsoft.com/office/officeart/2005/8/layout/hierarchy3"/>
    <dgm:cxn modelId="{5E940688-D4C5-43A8-B111-AD95A8965549}" type="presOf" srcId="{CB798C86-6F9D-4401-B27E-6202D08B5AED}" destId="{3F3C47B3-3367-4D3E-BBCE-7805B76AB2DD}" srcOrd="0" destOrd="0" presId="urn:microsoft.com/office/officeart/2005/8/layout/hierarchy3"/>
    <dgm:cxn modelId="{25308D89-DE7B-4B6D-B14A-04D731BE682D}" type="presOf" srcId="{F87DA13F-0F89-4458-9B1F-5B0507F3AAD0}" destId="{FAD4D533-4FFF-448B-8AF2-9A16B58BB5C9}" srcOrd="0" destOrd="0" presId="urn:microsoft.com/office/officeart/2005/8/layout/hierarchy3"/>
    <dgm:cxn modelId="{E3D32CA6-A3AA-4ECF-8E71-8400B7A6CB21}" type="presOf" srcId="{C9D1B97E-1095-4D5D-8607-812BF7A8A6E3}" destId="{DAFF7A80-B665-465D-98B1-6C17684604ED}" srcOrd="0" destOrd="0" presId="urn:microsoft.com/office/officeart/2005/8/layout/hierarchy3"/>
    <dgm:cxn modelId="{EEF66A47-3203-4C13-B2FA-8486B5C1BDE0}" srcId="{71BB332F-9361-4603-BB3E-39AA9A524795}" destId="{5268CC03-5FC8-4293-96C4-B878F2712111}" srcOrd="1" destOrd="0" parTransId="{74F69DAF-8738-4E6E-B9F7-A02EB2689B64}" sibTransId="{1938E6C0-7B76-405F-828F-605A2F4F41FA}"/>
    <dgm:cxn modelId="{56F664B1-8864-43D3-836D-DE8FBB9C8937}" type="presOf" srcId="{5268CC03-5FC8-4293-96C4-B878F2712111}" destId="{80F3F9D5-83A6-4CC3-A510-504E785EC0F8}" srcOrd="0" destOrd="0" presId="urn:microsoft.com/office/officeart/2005/8/layout/hierarchy3"/>
    <dgm:cxn modelId="{1D30B2EF-2C1F-4FEF-A26B-F0688E84D248}" type="presOf" srcId="{71BB332F-9361-4603-BB3E-39AA9A524795}" destId="{BE8657C1-6BEB-4BFA-8AAA-CF90EA66CF04}" srcOrd="0" destOrd="0" presId="urn:microsoft.com/office/officeart/2005/8/layout/hierarchy3"/>
    <dgm:cxn modelId="{7ED2F7A2-2463-418F-9214-64D54F66CDC1}" srcId="{CB798C86-6F9D-4401-B27E-6202D08B5AED}" destId="{71BB332F-9361-4603-BB3E-39AA9A524795}" srcOrd="0" destOrd="0" parTransId="{6810E28D-7D9B-43D2-9C45-FCA459A3A795}" sibTransId="{947765A7-37E6-4C57-B034-01B224D55B5F}"/>
    <dgm:cxn modelId="{9E6356B3-12CD-47A7-9F3F-DAF386B3AB03}" type="presOf" srcId="{71BB332F-9361-4603-BB3E-39AA9A524795}" destId="{4D4BD07E-AABB-4F38-AE6E-B43A7E3971F9}" srcOrd="1" destOrd="0" presId="urn:microsoft.com/office/officeart/2005/8/layout/hierarchy3"/>
    <dgm:cxn modelId="{0F5E182E-D4C1-41CD-BBAA-D7772722EF0F}" type="presParOf" srcId="{3F3C47B3-3367-4D3E-BBCE-7805B76AB2DD}" destId="{BB2F013B-D9BB-4EDB-88CD-40E15B093384}" srcOrd="0" destOrd="0" presId="urn:microsoft.com/office/officeart/2005/8/layout/hierarchy3"/>
    <dgm:cxn modelId="{34C2AD84-EE79-417C-A9F9-A6EE9D5CD034}" type="presParOf" srcId="{BB2F013B-D9BB-4EDB-88CD-40E15B093384}" destId="{D48042CE-DD4B-45E5-AEF5-85C76EE20651}" srcOrd="0" destOrd="0" presId="urn:microsoft.com/office/officeart/2005/8/layout/hierarchy3"/>
    <dgm:cxn modelId="{8DD7D9EA-00C9-4853-A71E-22C16DBC2415}" type="presParOf" srcId="{D48042CE-DD4B-45E5-AEF5-85C76EE20651}" destId="{BE8657C1-6BEB-4BFA-8AAA-CF90EA66CF04}" srcOrd="0" destOrd="0" presId="urn:microsoft.com/office/officeart/2005/8/layout/hierarchy3"/>
    <dgm:cxn modelId="{0F106A67-46C2-4163-AE9E-F3260370964A}" type="presParOf" srcId="{D48042CE-DD4B-45E5-AEF5-85C76EE20651}" destId="{4D4BD07E-AABB-4F38-AE6E-B43A7E3971F9}" srcOrd="1" destOrd="0" presId="urn:microsoft.com/office/officeart/2005/8/layout/hierarchy3"/>
    <dgm:cxn modelId="{C2F5DFF0-D8BF-4401-B8BA-45D0D9884679}" type="presParOf" srcId="{BB2F013B-D9BB-4EDB-88CD-40E15B093384}" destId="{72550E09-9CE0-4281-838B-4FF2BC3192E3}" srcOrd="1" destOrd="0" presId="urn:microsoft.com/office/officeart/2005/8/layout/hierarchy3"/>
    <dgm:cxn modelId="{E7427731-DD96-4566-95B5-D1CE65F361DE}" type="presParOf" srcId="{72550E09-9CE0-4281-838B-4FF2BC3192E3}" destId="{DAFF7A80-B665-465D-98B1-6C17684604ED}" srcOrd="0" destOrd="0" presId="urn:microsoft.com/office/officeart/2005/8/layout/hierarchy3"/>
    <dgm:cxn modelId="{56D58257-C2FD-4263-A45F-A86EE0412F89}" type="presParOf" srcId="{72550E09-9CE0-4281-838B-4FF2BC3192E3}" destId="{FAD4D533-4FFF-448B-8AF2-9A16B58BB5C9}" srcOrd="1" destOrd="0" presId="urn:microsoft.com/office/officeart/2005/8/layout/hierarchy3"/>
    <dgm:cxn modelId="{436F1EB4-724A-41A5-8A9E-6317CC659900}" type="presParOf" srcId="{72550E09-9CE0-4281-838B-4FF2BC3192E3}" destId="{A2038C07-520B-4A77-8FD7-3A714C5970BF}" srcOrd="2" destOrd="0" presId="urn:microsoft.com/office/officeart/2005/8/layout/hierarchy3"/>
    <dgm:cxn modelId="{524C09EB-3E02-4720-8DC8-03D7F97A3A06}" type="presParOf" srcId="{72550E09-9CE0-4281-838B-4FF2BC3192E3}" destId="{80F3F9D5-83A6-4CC3-A510-504E785EC0F8}"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8657C1-6BEB-4BFA-8AAA-CF90EA66CF04}">
      <dsp:nvSpPr>
        <dsp:cNvPr id="0" name=""/>
        <dsp:cNvSpPr/>
      </dsp:nvSpPr>
      <dsp:spPr>
        <a:xfrm>
          <a:off x="159854" y="0"/>
          <a:ext cx="5929238" cy="1435209"/>
        </a:xfrm>
        <a:prstGeom prst="roundRect">
          <a:avLst>
            <a:gd name="adj" fmla="val 10000"/>
          </a:avLst>
        </a:prstGeom>
        <a:solidFill>
          <a:schemeClr val="accent1">
            <a:hueOff val="0"/>
            <a:satOff val="0"/>
            <a:lumOff val="0"/>
            <a:alphaOff val="0"/>
          </a:schemeClr>
        </a:solidFill>
        <a:ln w="12700" cap="flat" cmpd="sng" algn="ctr">
          <a:solidFill>
            <a:schemeClr val="accent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lv-LV" sz="1800" kern="1200" dirty="0"/>
            <a:t>Limited </a:t>
          </a:r>
          <a:r>
            <a:rPr lang="lv-LV" sz="1800" kern="1200" dirty="0" err="1"/>
            <a:t>Liability</a:t>
          </a:r>
          <a:r>
            <a:rPr lang="lv-LV" sz="1800" kern="1200" dirty="0"/>
            <a:t> </a:t>
          </a:r>
          <a:r>
            <a:rPr lang="lv-LV" sz="1800" kern="1200" dirty="0" err="1"/>
            <a:t>Company</a:t>
          </a:r>
          <a:r>
            <a:rPr lang="lv-LV" sz="1800" kern="1200" dirty="0"/>
            <a:t> </a:t>
          </a:r>
        </a:p>
        <a:p>
          <a:pPr lvl="0" algn="ctr" defTabSz="800100">
            <a:lnSpc>
              <a:spcPct val="90000"/>
            </a:lnSpc>
            <a:spcBef>
              <a:spcPct val="0"/>
            </a:spcBef>
            <a:spcAft>
              <a:spcPct val="35000"/>
            </a:spcAft>
          </a:pPr>
          <a:r>
            <a:rPr lang="lv-LV" sz="1800" kern="1200" dirty="0"/>
            <a:t>“</a:t>
          </a:r>
          <a:r>
            <a:rPr lang="lv-LV" sz="1800" kern="1200" dirty="0" err="1"/>
            <a:t>College</a:t>
          </a:r>
          <a:r>
            <a:rPr lang="lv-LV" sz="1800" kern="1200" dirty="0"/>
            <a:t> </a:t>
          </a:r>
          <a:r>
            <a:rPr lang="lv-LV" sz="1800" kern="1200" dirty="0" err="1"/>
            <a:t>of</a:t>
          </a:r>
          <a:r>
            <a:rPr lang="lv-LV" sz="1800" kern="1200" dirty="0"/>
            <a:t> </a:t>
          </a:r>
          <a:r>
            <a:rPr lang="lv-LV" sz="1800" kern="1200" dirty="0" err="1"/>
            <a:t>Accountancy</a:t>
          </a:r>
          <a:r>
            <a:rPr lang="lv-LV" sz="1800" kern="1200" dirty="0"/>
            <a:t> </a:t>
          </a:r>
          <a:r>
            <a:rPr lang="lv-LV" sz="1800" kern="1200" dirty="0" err="1"/>
            <a:t>and</a:t>
          </a:r>
          <a:r>
            <a:rPr lang="lv-LV" sz="1800" kern="1200" dirty="0"/>
            <a:t> Finance”</a:t>
          </a:r>
        </a:p>
        <a:p>
          <a:pPr lvl="0" algn="ctr" defTabSz="800100">
            <a:lnSpc>
              <a:spcPct val="90000"/>
            </a:lnSpc>
            <a:spcBef>
              <a:spcPct val="0"/>
            </a:spcBef>
            <a:spcAft>
              <a:spcPct val="35000"/>
            </a:spcAft>
          </a:pPr>
          <a:r>
            <a:rPr lang="lv-LV" sz="1800" kern="1200" dirty="0"/>
            <a:t> </a:t>
          </a:r>
          <a:r>
            <a:rPr lang="lv-LV" sz="1800" kern="1200" dirty="0" err="1"/>
            <a:t>is</a:t>
          </a:r>
          <a:r>
            <a:rPr lang="lv-LV" sz="1800" kern="1200" dirty="0"/>
            <a:t> a </a:t>
          </a:r>
          <a:r>
            <a:rPr lang="lv-LV" sz="1800" kern="1200" dirty="0" err="1"/>
            <a:t>commercial</a:t>
          </a:r>
          <a:r>
            <a:rPr lang="lv-LV" sz="1800" kern="1200" dirty="0"/>
            <a:t> </a:t>
          </a:r>
          <a:r>
            <a:rPr lang="lv-LV" sz="1800" kern="1200" dirty="0" err="1"/>
            <a:t>company</a:t>
          </a:r>
          <a:r>
            <a:rPr lang="lv-LV" sz="1800" kern="1200" dirty="0"/>
            <a:t> </a:t>
          </a:r>
          <a:r>
            <a:rPr lang="lv-LV" sz="1800" kern="1200" dirty="0" err="1"/>
            <a:t>founded</a:t>
          </a:r>
          <a:r>
            <a:rPr lang="lv-LV" sz="1800" kern="1200" dirty="0"/>
            <a:t> </a:t>
          </a:r>
          <a:r>
            <a:rPr lang="lv-LV" sz="1800" kern="1200" dirty="0" err="1"/>
            <a:t>by</a:t>
          </a:r>
          <a:r>
            <a:rPr lang="lv-LV" sz="1800" kern="1200" dirty="0"/>
            <a:t> a </a:t>
          </a:r>
          <a:r>
            <a:rPr lang="lv-LV" sz="1800" kern="1200" dirty="0" err="1"/>
            <a:t>legal</a:t>
          </a:r>
          <a:r>
            <a:rPr lang="lv-LV" sz="1800" kern="1200" dirty="0"/>
            <a:t> </a:t>
          </a:r>
          <a:r>
            <a:rPr lang="lv-LV" sz="1800" kern="1200" dirty="0" err="1"/>
            <a:t>entity</a:t>
          </a:r>
          <a:endParaRPr lang="lv-LV" sz="1800" b="1" kern="1200" dirty="0"/>
        </a:p>
      </dsp:txBody>
      <dsp:txXfrm>
        <a:off x="201890" y="42036"/>
        <a:ext cx="5845166" cy="1351137"/>
      </dsp:txXfrm>
    </dsp:sp>
    <dsp:sp modelId="{DAFF7A80-B665-465D-98B1-6C17684604ED}">
      <dsp:nvSpPr>
        <dsp:cNvPr id="0" name=""/>
        <dsp:cNvSpPr/>
      </dsp:nvSpPr>
      <dsp:spPr>
        <a:xfrm>
          <a:off x="752778" y="1435209"/>
          <a:ext cx="445777" cy="1024379"/>
        </a:xfrm>
        <a:custGeom>
          <a:avLst/>
          <a:gdLst/>
          <a:ahLst/>
          <a:cxnLst/>
          <a:rect l="0" t="0" r="0" b="0"/>
          <a:pathLst>
            <a:path>
              <a:moveTo>
                <a:pt x="0" y="0"/>
              </a:moveTo>
              <a:lnTo>
                <a:pt x="0" y="1024379"/>
              </a:lnTo>
              <a:lnTo>
                <a:pt x="445777" y="102437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D4D533-4FFF-448B-8AF2-9A16B58BB5C9}">
      <dsp:nvSpPr>
        <dsp:cNvPr id="0" name=""/>
        <dsp:cNvSpPr/>
      </dsp:nvSpPr>
      <dsp:spPr>
        <a:xfrm>
          <a:off x="1198556" y="1852708"/>
          <a:ext cx="4973643" cy="12137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lv-LV" sz="1600" kern="1200" dirty="0" err="1"/>
            <a:t>The</a:t>
          </a:r>
          <a:r>
            <a:rPr lang="lv-LV" sz="1600" kern="1200" dirty="0"/>
            <a:t> </a:t>
          </a:r>
          <a:r>
            <a:rPr lang="lv-LV" sz="1600" kern="1200" dirty="0" err="1"/>
            <a:t>College</a:t>
          </a:r>
          <a:r>
            <a:rPr lang="lv-LV" sz="1600" kern="1200" dirty="0"/>
            <a:t> </a:t>
          </a:r>
          <a:r>
            <a:rPr lang="lv-LV" sz="1600" kern="1200" dirty="0" err="1"/>
            <a:t>mainly</a:t>
          </a:r>
          <a:r>
            <a:rPr lang="lv-LV" sz="1600" kern="1200" dirty="0"/>
            <a:t> </a:t>
          </a:r>
          <a:r>
            <a:rPr lang="lv-LV" sz="1600" kern="1200" dirty="0" err="1"/>
            <a:t>specializes</a:t>
          </a:r>
          <a:r>
            <a:rPr lang="lv-LV" sz="1600" kern="1200" dirty="0"/>
            <a:t> </a:t>
          </a:r>
          <a:r>
            <a:rPr lang="lv-LV" sz="1600" kern="1200" dirty="0" err="1"/>
            <a:t>in</a:t>
          </a:r>
          <a:r>
            <a:rPr lang="lv-LV" sz="1600" kern="1200" dirty="0"/>
            <a:t> </a:t>
          </a:r>
          <a:r>
            <a:rPr lang="lv-LV" sz="1600" kern="1200" dirty="0" err="1"/>
            <a:t>the</a:t>
          </a:r>
          <a:r>
            <a:rPr lang="lv-LV" sz="1600" kern="1200" dirty="0"/>
            <a:t> </a:t>
          </a:r>
          <a:r>
            <a:rPr lang="lv-LV" sz="1600" kern="1200" dirty="0" err="1"/>
            <a:t>preparation</a:t>
          </a:r>
          <a:r>
            <a:rPr lang="lv-LV" sz="1600" kern="1200" dirty="0"/>
            <a:t> </a:t>
          </a:r>
          <a:r>
            <a:rPr lang="lv-LV" sz="1600" kern="1200" dirty="0" err="1"/>
            <a:t>of</a:t>
          </a:r>
          <a:r>
            <a:rPr lang="lv-LV" sz="1600" kern="1200" dirty="0"/>
            <a:t> </a:t>
          </a:r>
          <a:r>
            <a:rPr lang="lv-LV" sz="1600" kern="1200" dirty="0" err="1"/>
            <a:t>professionally</a:t>
          </a:r>
          <a:r>
            <a:rPr lang="lv-LV" sz="1600" kern="1200" dirty="0"/>
            <a:t> </a:t>
          </a:r>
          <a:r>
            <a:rPr lang="lv-LV" sz="1600" kern="1200" dirty="0" err="1"/>
            <a:t>qualified</a:t>
          </a:r>
          <a:r>
            <a:rPr lang="lv-LV" sz="1600" kern="1200" dirty="0"/>
            <a:t> </a:t>
          </a:r>
          <a:r>
            <a:rPr lang="lv-LV" sz="1600" kern="1200" dirty="0" err="1"/>
            <a:t>accountants</a:t>
          </a:r>
          <a:r>
            <a:rPr lang="lv-LV" sz="1600" kern="1200" dirty="0"/>
            <a:t> </a:t>
          </a:r>
          <a:r>
            <a:rPr lang="lv-LV" sz="1600" kern="1200" dirty="0" err="1"/>
            <a:t>of</a:t>
          </a:r>
          <a:r>
            <a:rPr lang="lv-LV" sz="1600" kern="1200" dirty="0"/>
            <a:t> </a:t>
          </a:r>
          <a:r>
            <a:rPr lang="lv-LV" sz="1600" kern="1200" dirty="0" err="1"/>
            <a:t>the</a:t>
          </a:r>
          <a:r>
            <a:rPr lang="lv-LV" sz="1600" kern="1200" dirty="0"/>
            <a:t> </a:t>
          </a:r>
          <a:r>
            <a:rPr lang="lv-LV" sz="1600" kern="1200" dirty="0" err="1"/>
            <a:t>fourth</a:t>
          </a:r>
          <a:r>
            <a:rPr lang="lv-LV" sz="1600" kern="1200" dirty="0"/>
            <a:t> </a:t>
          </a:r>
          <a:r>
            <a:rPr lang="lv-LV" sz="1600" kern="1200" dirty="0" err="1"/>
            <a:t>level</a:t>
          </a:r>
          <a:r>
            <a:rPr lang="lv-LV" sz="1600" kern="1200" dirty="0"/>
            <a:t> </a:t>
          </a:r>
          <a:r>
            <a:rPr lang="lv-LV" sz="1600" kern="1200" dirty="0" err="1"/>
            <a:t>and</a:t>
          </a:r>
          <a:r>
            <a:rPr lang="lv-LV" sz="1600" kern="1200" dirty="0"/>
            <a:t> </a:t>
          </a:r>
          <a:r>
            <a:rPr lang="lv-LV" sz="1600" kern="1200" dirty="0" err="1"/>
            <a:t>business</a:t>
          </a:r>
          <a:r>
            <a:rPr lang="lv-LV" sz="1600" kern="1200" dirty="0"/>
            <a:t> </a:t>
          </a:r>
          <a:r>
            <a:rPr lang="lv-LV" sz="1600" kern="1200" dirty="0" err="1"/>
            <a:t>professionals</a:t>
          </a:r>
          <a:endParaRPr lang="lv-LV" sz="1100" kern="1200" dirty="0"/>
        </a:p>
      </dsp:txBody>
      <dsp:txXfrm>
        <a:off x="1234106" y="1888258"/>
        <a:ext cx="4902543" cy="1142662"/>
      </dsp:txXfrm>
    </dsp:sp>
    <dsp:sp modelId="{A2038C07-520B-4A77-8FD7-3A714C5970BF}">
      <dsp:nvSpPr>
        <dsp:cNvPr id="0" name=""/>
        <dsp:cNvSpPr/>
      </dsp:nvSpPr>
      <dsp:spPr>
        <a:xfrm>
          <a:off x="752778" y="1435209"/>
          <a:ext cx="460301" cy="2402308"/>
        </a:xfrm>
        <a:custGeom>
          <a:avLst/>
          <a:gdLst/>
          <a:ahLst/>
          <a:cxnLst/>
          <a:rect l="0" t="0" r="0" b="0"/>
          <a:pathLst>
            <a:path>
              <a:moveTo>
                <a:pt x="0" y="0"/>
              </a:moveTo>
              <a:lnTo>
                <a:pt x="0" y="2402308"/>
              </a:lnTo>
              <a:lnTo>
                <a:pt x="460301" y="240230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F3F9D5-83A6-4CC3-A510-504E785EC0F8}">
      <dsp:nvSpPr>
        <dsp:cNvPr id="0" name=""/>
        <dsp:cNvSpPr/>
      </dsp:nvSpPr>
      <dsp:spPr>
        <a:xfrm>
          <a:off x="1213079" y="3211451"/>
          <a:ext cx="4959120" cy="125213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lv-LV" sz="1600" kern="1200" dirty="0"/>
            <a:t>More </a:t>
          </a:r>
          <a:r>
            <a:rPr lang="lv-LV" sz="1600" kern="1200" dirty="0" err="1"/>
            <a:t>than</a:t>
          </a:r>
          <a:r>
            <a:rPr lang="lv-LV" sz="1600" kern="1200" dirty="0"/>
            <a:t> 2322 </a:t>
          </a:r>
          <a:r>
            <a:rPr lang="lv-LV" sz="1600" kern="1200" dirty="0" err="1"/>
            <a:t>graduates</a:t>
          </a:r>
          <a:r>
            <a:rPr lang="lv-LV" sz="1600" kern="1200" dirty="0"/>
            <a:t> </a:t>
          </a:r>
          <a:r>
            <a:rPr lang="lv-LV" sz="1600" kern="1200" dirty="0" err="1"/>
            <a:t>have</a:t>
          </a:r>
          <a:r>
            <a:rPr lang="lv-LV" sz="1600" kern="1200" dirty="0"/>
            <a:t> </a:t>
          </a:r>
          <a:r>
            <a:rPr lang="lv-LV" sz="1600" kern="1200" dirty="0" err="1"/>
            <a:t>already</a:t>
          </a:r>
          <a:r>
            <a:rPr lang="lv-LV" sz="1600" kern="1200" dirty="0"/>
            <a:t> </a:t>
          </a:r>
          <a:r>
            <a:rPr lang="lv-LV" sz="1600" kern="1200" dirty="0" err="1"/>
            <a:t>received</a:t>
          </a:r>
          <a:r>
            <a:rPr lang="lv-LV" sz="1600" kern="1200" dirty="0"/>
            <a:t> </a:t>
          </a:r>
          <a:r>
            <a:rPr lang="lv-LV" sz="1600" kern="1200" dirty="0" err="1"/>
            <a:t>state-recognized</a:t>
          </a:r>
          <a:r>
            <a:rPr lang="lv-LV" sz="1600" kern="1200" dirty="0"/>
            <a:t> </a:t>
          </a:r>
          <a:r>
            <a:rPr lang="lv-LV" sz="1600" kern="1200" dirty="0" err="1"/>
            <a:t>diplomas</a:t>
          </a:r>
          <a:r>
            <a:rPr lang="lv-LV" sz="1600" kern="1200" dirty="0"/>
            <a:t> </a:t>
          </a:r>
          <a:r>
            <a:rPr lang="lv-LV" sz="1600" kern="1200" dirty="0" err="1"/>
            <a:t>for</a:t>
          </a:r>
          <a:r>
            <a:rPr lang="lv-LV" sz="1600" kern="1200" dirty="0"/>
            <a:t> </a:t>
          </a:r>
          <a:r>
            <a:rPr lang="lv-LV" sz="1600" kern="1200" dirty="0" err="1"/>
            <a:t>the</a:t>
          </a:r>
          <a:r>
            <a:rPr lang="lv-LV" sz="1600" kern="1200" dirty="0"/>
            <a:t> first </a:t>
          </a:r>
          <a:r>
            <a:rPr lang="lv-LV" sz="1600" kern="1200" dirty="0" err="1"/>
            <a:t>level</a:t>
          </a:r>
          <a:r>
            <a:rPr lang="lv-LV" sz="1600" kern="1200" dirty="0"/>
            <a:t> </a:t>
          </a:r>
          <a:r>
            <a:rPr lang="lv-LV" sz="1600" kern="1200" dirty="0" err="1"/>
            <a:t>professional</a:t>
          </a:r>
          <a:r>
            <a:rPr lang="lv-LV" sz="1600" kern="1200" dirty="0"/>
            <a:t> </a:t>
          </a:r>
          <a:r>
            <a:rPr lang="lv-LV" sz="1600" kern="1200" dirty="0" err="1"/>
            <a:t>higher</a:t>
          </a:r>
          <a:r>
            <a:rPr lang="lv-LV" sz="1600" kern="1200" dirty="0"/>
            <a:t> </a:t>
          </a:r>
          <a:r>
            <a:rPr lang="lv-LV" sz="1600" kern="1200" dirty="0" err="1"/>
            <a:t>education</a:t>
          </a:r>
          <a:r>
            <a:rPr lang="lv-LV" sz="1600" kern="1200" dirty="0"/>
            <a:t> </a:t>
          </a:r>
          <a:endParaRPr lang="lv-LV" sz="1100" kern="1200" dirty="0"/>
        </a:p>
      </dsp:txBody>
      <dsp:txXfrm>
        <a:off x="1249753" y="3248125"/>
        <a:ext cx="4885772" cy="1178784"/>
      </dsp:txXfrm>
    </dsp:sp>
    <dsp:sp modelId="{5FE82FC7-6C05-4DDD-A52B-DEBB1602BB9B}">
      <dsp:nvSpPr>
        <dsp:cNvPr id="0" name=""/>
        <dsp:cNvSpPr/>
      </dsp:nvSpPr>
      <dsp:spPr>
        <a:xfrm>
          <a:off x="752778" y="1435209"/>
          <a:ext cx="438962" cy="3741761"/>
        </a:xfrm>
        <a:custGeom>
          <a:avLst/>
          <a:gdLst/>
          <a:ahLst/>
          <a:cxnLst/>
          <a:rect l="0" t="0" r="0" b="0"/>
          <a:pathLst>
            <a:path>
              <a:moveTo>
                <a:pt x="0" y="0"/>
              </a:moveTo>
              <a:lnTo>
                <a:pt x="0" y="3741761"/>
              </a:lnTo>
              <a:lnTo>
                <a:pt x="438962" y="374176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BC5F3D-2F9D-4086-BFB6-E7792D7C4DB4}">
      <dsp:nvSpPr>
        <dsp:cNvPr id="0" name=""/>
        <dsp:cNvSpPr/>
      </dsp:nvSpPr>
      <dsp:spPr>
        <a:xfrm>
          <a:off x="1191740" y="4624257"/>
          <a:ext cx="4980459" cy="110542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lv-LV" sz="1600" kern="1200" dirty="0" err="1"/>
            <a:t>The</a:t>
          </a:r>
          <a:r>
            <a:rPr lang="lv-LV" sz="1600" kern="1200" dirty="0"/>
            <a:t> </a:t>
          </a:r>
          <a:r>
            <a:rPr lang="lv-LV" sz="1600" kern="1200" dirty="0" err="1"/>
            <a:t>places</a:t>
          </a:r>
          <a:r>
            <a:rPr lang="lv-LV" sz="1600" kern="1200" dirty="0"/>
            <a:t> </a:t>
          </a:r>
          <a:r>
            <a:rPr lang="lv-LV" sz="1600" kern="1200" dirty="0" err="1"/>
            <a:t>of</a:t>
          </a:r>
          <a:r>
            <a:rPr lang="lv-LV" sz="1600" kern="1200" dirty="0"/>
            <a:t> </a:t>
          </a:r>
          <a:r>
            <a:rPr lang="lv-LV" sz="1600" kern="1200" dirty="0" err="1"/>
            <a:t>implementation</a:t>
          </a:r>
          <a:r>
            <a:rPr lang="lv-LV" sz="1600" kern="1200" dirty="0"/>
            <a:t> </a:t>
          </a:r>
          <a:r>
            <a:rPr lang="lv-LV" sz="1600" kern="1200" dirty="0" err="1"/>
            <a:t>of</a:t>
          </a:r>
          <a:r>
            <a:rPr lang="lv-LV" sz="1600" kern="1200" dirty="0"/>
            <a:t> </a:t>
          </a:r>
          <a:r>
            <a:rPr lang="lv-LV" sz="1600" kern="1200" dirty="0" err="1"/>
            <a:t>the</a:t>
          </a:r>
          <a:r>
            <a:rPr lang="lv-LV" sz="1600" kern="1200" dirty="0"/>
            <a:t> </a:t>
          </a:r>
          <a:r>
            <a:rPr lang="lv-LV" sz="1600" kern="1200" dirty="0" err="1"/>
            <a:t>College</a:t>
          </a:r>
          <a:r>
            <a:rPr lang="lv-LV" sz="1600" kern="1200" dirty="0"/>
            <a:t> </a:t>
          </a:r>
          <a:r>
            <a:rPr lang="lv-LV" sz="1600" kern="1200" dirty="0" err="1"/>
            <a:t>academic</a:t>
          </a:r>
          <a:r>
            <a:rPr lang="lv-LV" sz="1600" kern="1200" dirty="0"/>
            <a:t> </a:t>
          </a:r>
          <a:r>
            <a:rPr lang="lv-LV" sz="1600" kern="1200" dirty="0" err="1"/>
            <a:t>activitiy</a:t>
          </a:r>
          <a:r>
            <a:rPr lang="lv-LV" sz="1600" kern="1200" dirty="0"/>
            <a:t> </a:t>
          </a:r>
          <a:r>
            <a:rPr lang="lv-LV" sz="1600" kern="1200" dirty="0" err="1"/>
            <a:t>are</a:t>
          </a:r>
          <a:r>
            <a:rPr lang="lv-LV" sz="1600" kern="1200" dirty="0"/>
            <a:t> </a:t>
          </a:r>
          <a:r>
            <a:rPr lang="lv-LV" sz="1600" kern="1200" dirty="0" err="1"/>
            <a:t>in</a:t>
          </a:r>
          <a:r>
            <a:rPr lang="lv-LV" sz="1600" kern="1200" dirty="0"/>
            <a:t> </a:t>
          </a:r>
          <a:r>
            <a:rPr lang="lv-LV" sz="1600" kern="1200" dirty="0" err="1"/>
            <a:t>Riga</a:t>
          </a:r>
          <a:r>
            <a:rPr lang="lv-LV" sz="1600" kern="1200" dirty="0"/>
            <a:t>, Daugavpils </a:t>
          </a:r>
          <a:r>
            <a:rPr lang="lv-LV" sz="1600" kern="1200" dirty="0" err="1"/>
            <a:t>and</a:t>
          </a:r>
          <a:r>
            <a:rPr lang="lv-LV" sz="1600" kern="1200" dirty="0"/>
            <a:t> Valmiera</a:t>
          </a:r>
          <a:endParaRPr lang="en-US" sz="1600" b="1" kern="1200" dirty="0">
            <a:solidFill>
              <a:srgbClr val="C00000"/>
            </a:solidFill>
          </a:endParaRPr>
        </a:p>
      </dsp:txBody>
      <dsp:txXfrm>
        <a:off x="1224117" y="4656634"/>
        <a:ext cx="4915705" cy="1040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8657C1-6BEB-4BFA-8AAA-CF90EA66CF04}">
      <dsp:nvSpPr>
        <dsp:cNvPr id="0" name=""/>
        <dsp:cNvSpPr/>
      </dsp:nvSpPr>
      <dsp:spPr>
        <a:xfrm>
          <a:off x="161408" y="60842"/>
          <a:ext cx="5881018" cy="2218833"/>
        </a:xfrm>
        <a:prstGeom prst="roundRect">
          <a:avLst>
            <a:gd name="adj" fmla="val 10000"/>
          </a:avLst>
        </a:prstGeom>
        <a:solidFill>
          <a:schemeClr val="accent1">
            <a:hueOff val="0"/>
            <a:satOff val="0"/>
            <a:lumOff val="0"/>
            <a:alphaOff val="0"/>
          </a:schemeClr>
        </a:solidFill>
        <a:ln w="12700" cap="flat" cmpd="sng" algn="ctr">
          <a:solidFill>
            <a:schemeClr val="accent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lv-LV" sz="2400" kern="1200" dirty="0" err="1"/>
            <a:t>The</a:t>
          </a:r>
          <a:r>
            <a:rPr lang="lv-LV" sz="2400" kern="1200" dirty="0"/>
            <a:t> </a:t>
          </a:r>
          <a:r>
            <a:rPr lang="lv-LV" sz="2400" kern="1200" dirty="0" err="1"/>
            <a:t>College</a:t>
          </a:r>
          <a:r>
            <a:rPr lang="lv-LV" sz="2400" kern="1200" dirty="0"/>
            <a:t> </a:t>
          </a:r>
          <a:r>
            <a:rPr lang="lv-LV" sz="2400" kern="1200" dirty="0" err="1"/>
            <a:t>implements</a:t>
          </a:r>
          <a:r>
            <a:rPr lang="lv-LV" sz="2400" kern="1200" dirty="0"/>
            <a:t> </a:t>
          </a:r>
          <a:r>
            <a:rPr lang="lv-LV" sz="2400" kern="1200" dirty="0" err="1"/>
            <a:t>the</a:t>
          </a:r>
          <a:r>
            <a:rPr lang="lv-LV" sz="2400" kern="1200" dirty="0"/>
            <a:t> first </a:t>
          </a:r>
          <a:r>
            <a:rPr lang="lv-LV" sz="2400" kern="1200" dirty="0" err="1"/>
            <a:t>level</a:t>
          </a:r>
          <a:r>
            <a:rPr lang="lv-LV" sz="2400" kern="1200" dirty="0"/>
            <a:t> </a:t>
          </a:r>
          <a:r>
            <a:rPr lang="lv-LV" sz="2400" kern="1200" dirty="0" err="1"/>
            <a:t>professional</a:t>
          </a:r>
          <a:r>
            <a:rPr lang="lv-LV" sz="2400" kern="1200" dirty="0"/>
            <a:t> </a:t>
          </a:r>
          <a:r>
            <a:rPr lang="lv-LV" sz="2400" kern="1200" dirty="0" err="1"/>
            <a:t>higher</a:t>
          </a:r>
          <a:r>
            <a:rPr lang="lv-LV" sz="2400" kern="1200" dirty="0"/>
            <a:t> </a:t>
          </a:r>
          <a:r>
            <a:rPr lang="lv-LV" sz="2400" kern="1200" dirty="0" err="1"/>
            <a:t>education</a:t>
          </a:r>
          <a:r>
            <a:rPr lang="lv-LV" sz="2400" kern="1200" dirty="0"/>
            <a:t> </a:t>
          </a:r>
          <a:r>
            <a:rPr lang="lv-LV" sz="2400" kern="1200" dirty="0" err="1"/>
            <a:t>study</a:t>
          </a:r>
          <a:r>
            <a:rPr lang="lv-LV" sz="2400" kern="1200" dirty="0"/>
            <a:t> </a:t>
          </a:r>
          <a:r>
            <a:rPr lang="lv-LV" sz="2400" kern="1200" dirty="0" err="1"/>
            <a:t>programs</a:t>
          </a:r>
          <a:r>
            <a:rPr lang="lv-LV" sz="2400" kern="1200" dirty="0"/>
            <a:t> </a:t>
          </a:r>
          <a:r>
            <a:rPr lang="lv-LV" sz="2400" kern="1200" dirty="0" err="1"/>
            <a:t>in</a:t>
          </a:r>
          <a:r>
            <a:rPr lang="lv-LV" sz="2400" kern="1200" dirty="0"/>
            <a:t> </a:t>
          </a:r>
          <a:r>
            <a:rPr lang="lv-LV" sz="2400" kern="1200" dirty="0" err="1"/>
            <a:t>the</a:t>
          </a:r>
          <a:r>
            <a:rPr lang="lv-LV" sz="2400" kern="1200" dirty="0"/>
            <a:t> </a:t>
          </a:r>
          <a:r>
            <a:rPr lang="lv-LV" sz="2400" kern="1200" dirty="0" err="1"/>
            <a:t>following</a:t>
          </a:r>
          <a:r>
            <a:rPr lang="lv-LV" sz="2400" kern="1200" dirty="0"/>
            <a:t> </a:t>
          </a:r>
          <a:r>
            <a:rPr lang="lv-LV" sz="2400" kern="1200" dirty="0" err="1"/>
            <a:t>study</a:t>
          </a:r>
          <a:r>
            <a:rPr lang="lv-LV" sz="2400" kern="1200" dirty="0"/>
            <a:t> </a:t>
          </a:r>
          <a:r>
            <a:rPr lang="lv-LV" sz="2400" kern="1200" dirty="0" err="1"/>
            <a:t>fields</a:t>
          </a:r>
          <a:r>
            <a:rPr lang="lv-LV" sz="2400" kern="1200" dirty="0"/>
            <a:t> </a:t>
          </a:r>
          <a:r>
            <a:rPr lang="lv-LV" sz="2400" kern="1200" dirty="0" err="1"/>
            <a:t>or</a:t>
          </a:r>
          <a:r>
            <a:rPr lang="lv-LV" sz="2400" kern="1200" dirty="0"/>
            <a:t> </a:t>
          </a:r>
          <a:r>
            <a:rPr lang="lv-LV" sz="2400" kern="1200" dirty="0" err="1"/>
            <a:t>directions</a:t>
          </a:r>
          <a:r>
            <a:rPr lang="lv-LV" sz="2400" kern="1200" dirty="0"/>
            <a:t>:</a:t>
          </a:r>
          <a:endParaRPr lang="lv-LV" sz="2400" b="1" kern="1200" dirty="0"/>
        </a:p>
      </dsp:txBody>
      <dsp:txXfrm>
        <a:off x="226395" y="125829"/>
        <a:ext cx="5751044" cy="2088859"/>
      </dsp:txXfrm>
    </dsp:sp>
    <dsp:sp modelId="{DAFF7A80-B665-465D-98B1-6C17684604ED}">
      <dsp:nvSpPr>
        <dsp:cNvPr id="0" name=""/>
        <dsp:cNvSpPr/>
      </dsp:nvSpPr>
      <dsp:spPr>
        <a:xfrm>
          <a:off x="749510" y="2279676"/>
          <a:ext cx="434794" cy="1006033"/>
        </a:xfrm>
        <a:custGeom>
          <a:avLst/>
          <a:gdLst/>
          <a:ahLst/>
          <a:cxnLst/>
          <a:rect l="0" t="0" r="0" b="0"/>
          <a:pathLst>
            <a:path>
              <a:moveTo>
                <a:pt x="0" y="0"/>
              </a:moveTo>
              <a:lnTo>
                <a:pt x="0" y="1006033"/>
              </a:lnTo>
              <a:lnTo>
                <a:pt x="434794" y="100603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D4D533-4FFF-448B-8AF2-9A16B58BB5C9}">
      <dsp:nvSpPr>
        <dsp:cNvPr id="0" name=""/>
        <dsp:cNvSpPr/>
      </dsp:nvSpPr>
      <dsp:spPr>
        <a:xfrm>
          <a:off x="1184305" y="2784955"/>
          <a:ext cx="4987894" cy="100150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lv-LV" sz="1600" kern="1200" dirty="0"/>
            <a:t>1. </a:t>
          </a:r>
          <a:r>
            <a:rPr lang="lv-LV" sz="1600" kern="1200" dirty="0" err="1"/>
            <a:t>Economics</a:t>
          </a:r>
          <a:r>
            <a:rPr lang="lv-LV" sz="1600" kern="1200" dirty="0"/>
            <a:t>, </a:t>
          </a:r>
          <a:r>
            <a:rPr lang="lv-LV" sz="1600" kern="1200" dirty="0" err="1"/>
            <a:t>study</a:t>
          </a:r>
          <a:r>
            <a:rPr lang="lv-LV" sz="1600" kern="1200" dirty="0"/>
            <a:t> </a:t>
          </a:r>
          <a:r>
            <a:rPr lang="lv-LV" sz="1600" kern="1200" dirty="0" err="1"/>
            <a:t>program</a:t>
          </a:r>
          <a:r>
            <a:rPr lang="lv-LV" sz="1600" kern="1200" dirty="0"/>
            <a:t> </a:t>
          </a:r>
        </a:p>
        <a:p>
          <a:pPr lvl="0" algn="ctr" defTabSz="711200">
            <a:lnSpc>
              <a:spcPct val="90000"/>
            </a:lnSpc>
            <a:spcBef>
              <a:spcPct val="0"/>
            </a:spcBef>
            <a:spcAft>
              <a:spcPct val="35000"/>
            </a:spcAft>
          </a:pPr>
          <a:r>
            <a:rPr lang="lv-LV" sz="1600" kern="1200" dirty="0"/>
            <a:t>“</a:t>
          </a:r>
          <a:r>
            <a:rPr lang="lv-LV" sz="1600" kern="1200" dirty="0" err="1"/>
            <a:t>Accounting</a:t>
          </a:r>
          <a:r>
            <a:rPr lang="lv-LV" sz="1600" kern="1200" dirty="0"/>
            <a:t> </a:t>
          </a:r>
          <a:r>
            <a:rPr lang="lv-LV" sz="1600" kern="1200" dirty="0" err="1"/>
            <a:t>and</a:t>
          </a:r>
          <a:r>
            <a:rPr lang="lv-LV" sz="1600" kern="1200" dirty="0"/>
            <a:t> Finance”</a:t>
          </a:r>
          <a:endParaRPr lang="lv-LV" sz="1100" kern="1200" dirty="0"/>
        </a:p>
      </dsp:txBody>
      <dsp:txXfrm>
        <a:off x="1213638" y="2814288"/>
        <a:ext cx="4929228" cy="942842"/>
      </dsp:txXfrm>
    </dsp:sp>
    <dsp:sp modelId="{A2038C07-520B-4A77-8FD7-3A714C5970BF}">
      <dsp:nvSpPr>
        <dsp:cNvPr id="0" name=""/>
        <dsp:cNvSpPr/>
      </dsp:nvSpPr>
      <dsp:spPr>
        <a:xfrm>
          <a:off x="749510" y="2279676"/>
          <a:ext cx="449359" cy="2489030"/>
        </a:xfrm>
        <a:custGeom>
          <a:avLst/>
          <a:gdLst/>
          <a:ahLst/>
          <a:cxnLst/>
          <a:rect l="0" t="0" r="0" b="0"/>
          <a:pathLst>
            <a:path>
              <a:moveTo>
                <a:pt x="0" y="0"/>
              </a:moveTo>
              <a:lnTo>
                <a:pt x="0" y="2489030"/>
              </a:lnTo>
              <a:lnTo>
                <a:pt x="449359" y="248903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F3F9D5-83A6-4CC3-A510-504E785EC0F8}">
      <dsp:nvSpPr>
        <dsp:cNvPr id="0" name=""/>
        <dsp:cNvSpPr/>
      </dsp:nvSpPr>
      <dsp:spPr>
        <a:xfrm>
          <a:off x="1198870" y="4101011"/>
          <a:ext cx="4973329" cy="133539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lv-LV" sz="1600" kern="1200" dirty="0"/>
            <a:t>2. </a:t>
          </a:r>
          <a:r>
            <a:rPr lang="lv-LV" sz="1600" kern="1200" dirty="0" err="1"/>
            <a:t>Management</a:t>
          </a:r>
          <a:r>
            <a:rPr lang="lv-LV" sz="1600" kern="1200" dirty="0"/>
            <a:t>, </a:t>
          </a:r>
          <a:r>
            <a:rPr lang="lv-LV" sz="1600" kern="1200" dirty="0" err="1"/>
            <a:t>administration</a:t>
          </a:r>
          <a:r>
            <a:rPr lang="lv-LV" sz="1600" kern="1200" dirty="0"/>
            <a:t> </a:t>
          </a:r>
          <a:r>
            <a:rPr lang="lv-LV" sz="1600" kern="1200" dirty="0" err="1"/>
            <a:t>and</a:t>
          </a:r>
          <a:r>
            <a:rPr lang="lv-LV" sz="1600" kern="1200" dirty="0"/>
            <a:t> </a:t>
          </a:r>
          <a:r>
            <a:rPr lang="lv-LV" sz="1600" kern="1200" dirty="0" err="1"/>
            <a:t>real</a:t>
          </a:r>
          <a:r>
            <a:rPr lang="lv-LV" sz="1600" kern="1200" dirty="0"/>
            <a:t> </a:t>
          </a:r>
          <a:r>
            <a:rPr lang="lv-LV" sz="1600" kern="1200" dirty="0" err="1"/>
            <a:t>estate</a:t>
          </a:r>
          <a:r>
            <a:rPr lang="lv-LV" sz="1600" kern="1200" dirty="0"/>
            <a:t> </a:t>
          </a:r>
          <a:r>
            <a:rPr lang="lv-LV" sz="1600" kern="1200" dirty="0" err="1"/>
            <a:t>management</a:t>
          </a:r>
          <a:r>
            <a:rPr lang="lv-LV" sz="1600" kern="1200" dirty="0"/>
            <a:t>, </a:t>
          </a:r>
          <a:r>
            <a:rPr lang="lv-LV" sz="1600" kern="1200" dirty="0" err="1"/>
            <a:t>study</a:t>
          </a:r>
          <a:r>
            <a:rPr lang="lv-LV" sz="1600" kern="1200" dirty="0"/>
            <a:t> </a:t>
          </a:r>
          <a:r>
            <a:rPr lang="lv-LV" sz="1600" kern="1200" dirty="0" err="1"/>
            <a:t>program</a:t>
          </a:r>
          <a:r>
            <a:rPr lang="lv-LV" sz="1600" kern="1200" dirty="0"/>
            <a:t> </a:t>
          </a:r>
        </a:p>
        <a:p>
          <a:pPr lvl="0" algn="ctr" defTabSz="711200">
            <a:lnSpc>
              <a:spcPct val="90000"/>
            </a:lnSpc>
            <a:spcBef>
              <a:spcPct val="0"/>
            </a:spcBef>
            <a:spcAft>
              <a:spcPct val="35000"/>
            </a:spcAft>
          </a:pPr>
          <a:r>
            <a:rPr lang="lv-LV" sz="1600" kern="1200" dirty="0"/>
            <a:t>“</a:t>
          </a:r>
          <a:r>
            <a:rPr lang="lv-LV" sz="1600" kern="1200" dirty="0" err="1"/>
            <a:t>Business</a:t>
          </a:r>
          <a:r>
            <a:rPr lang="lv-LV" sz="1600" kern="1200" dirty="0"/>
            <a:t> </a:t>
          </a:r>
          <a:r>
            <a:rPr lang="lv-LV" sz="1600" kern="1200" dirty="0" err="1"/>
            <a:t>and</a:t>
          </a:r>
          <a:r>
            <a:rPr lang="lv-LV" sz="1600" kern="1200" dirty="0"/>
            <a:t> Finance”</a:t>
          </a:r>
          <a:endParaRPr lang="lv-LV" sz="1100" kern="1200" dirty="0"/>
        </a:p>
      </dsp:txBody>
      <dsp:txXfrm>
        <a:off x="1237982" y="4140123"/>
        <a:ext cx="4895105" cy="12571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0E238E-D5AA-43BC-8CB6-EB8C25DBF0D0}">
      <dsp:nvSpPr>
        <dsp:cNvPr id="0" name=""/>
        <dsp:cNvSpPr/>
      </dsp:nvSpPr>
      <dsp:spPr>
        <a:xfrm>
          <a:off x="31846" y="537329"/>
          <a:ext cx="673277" cy="241452"/>
        </a:xfrm>
        <a:prstGeom prst="roundRect">
          <a:avLst>
            <a:gd name="adj" fmla="val 10000"/>
          </a:avLst>
        </a:prstGeom>
        <a:solidFill>
          <a:schemeClr val="accent1">
            <a:hueOff val="0"/>
            <a:satOff val="0"/>
            <a:lumOff val="0"/>
            <a:alphaOff val="0"/>
          </a:schemeClr>
        </a:solidFill>
        <a:ln w="12700" cap="flat" cmpd="sng" algn="ctr">
          <a:solidFill>
            <a:schemeClr val="accent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905" tIns="1270" rIns="1905" bIns="1270" numCol="1" spcCol="1270" anchor="ctr" anchorCtr="0">
          <a:noAutofit/>
        </a:bodyPr>
        <a:lstStyle/>
        <a:p>
          <a:pPr lvl="0" algn="ctr" defTabSz="44450">
            <a:lnSpc>
              <a:spcPct val="90000"/>
            </a:lnSpc>
            <a:spcBef>
              <a:spcPct val="0"/>
            </a:spcBef>
            <a:spcAft>
              <a:spcPct val="35000"/>
            </a:spcAft>
          </a:pPr>
          <a:r>
            <a:rPr lang="lv-LV" sz="100" kern="1200" dirty="0"/>
            <a:t>.</a:t>
          </a:r>
        </a:p>
      </dsp:txBody>
      <dsp:txXfrm>
        <a:off x="38918" y="544401"/>
        <a:ext cx="659133" cy="227308"/>
      </dsp:txXfrm>
    </dsp:sp>
    <dsp:sp modelId="{086DE785-72D5-4BF9-BFB4-6B13E30BCFD7}">
      <dsp:nvSpPr>
        <dsp:cNvPr id="0" name=""/>
        <dsp:cNvSpPr/>
      </dsp:nvSpPr>
      <dsp:spPr>
        <a:xfrm>
          <a:off x="53454" y="778782"/>
          <a:ext cx="91440" cy="1980985"/>
        </a:xfrm>
        <a:custGeom>
          <a:avLst/>
          <a:gdLst/>
          <a:ahLst/>
          <a:cxnLst/>
          <a:rect l="0" t="0" r="0" b="0"/>
          <a:pathLst>
            <a:path>
              <a:moveTo>
                <a:pt x="45720" y="0"/>
              </a:moveTo>
              <a:lnTo>
                <a:pt x="45720" y="1980985"/>
              </a:lnTo>
              <a:lnTo>
                <a:pt x="63257" y="198098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653CB4-85B1-4534-B7E2-BF1FE3AD8516}">
      <dsp:nvSpPr>
        <dsp:cNvPr id="0" name=""/>
        <dsp:cNvSpPr/>
      </dsp:nvSpPr>
      <dsp:spPr>
        <a:xfrm>
          <a:off x="116712" y="823696"/>
          <a:ext cx="6250035" cy="38721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en-GB" sz="2600" kern="1200" dirty="0">
              <a:latin typeface="+mj-lt"/>
              <a:cs typeface="Times New Roman" panose="02020603050405020304" pitchFamily="18" charset="0"/>
            </a:rPr>
            <a:t>To explore recognition, accounting and valuation of doubtful and bad debtors, and  their presentation in the accounts of an enterprise in accordance with the existing laws and regulations</a:t>
          </a:r>
          <a:endParaRPr lang="lv-LV" sz="2600" kern="1200" dirty="0">
            <a:latin typeface="Times New Roman" panose="02020603050405020304" pitchFamily="18" charset="0"/>
            <a:cs typeface="Times New Roman" panose="02020603050405020304" pitchFamily="18" charset="0"/>
          </a:endParaRPr>
        </a:p>
      </dsp:txBody>
      <dsp:txXfrm>
        <a:off x="230123" y="937107"/>
        <a:ext cx="6023213" cy="36453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3EA3F-7201-4AE9-A2B7-3CA352058DC2}">
      <dsp:nvSpPr>
        <dsp:cNvPr id="0" name=""/>
        <dsp:cNvSpPr/>
      </dsp:nvSpPr>
      <dsp:spPr>
        <a:xfrm flipV="1">
          <a:off x="224967" y="165241"/>
          <a:ext cx="648995" cy="227484"/>
        </a:xfrm>
        <a:prstGeom prst="roundRect">
          <a:avLst>
            <a:gd name="adj" fmla="val 10000"/>
          </a:avLst>
        </a:prstGeom>
        <a:solidFill>
          <a:schemeClr val="accent1">
            <a:hueOff val="0"/>
            <a:satOff val="0"/>
            <a:lumOff val="0"/>
            <a:alphaOff val="0"/>
          </a:schemeClr>
        </a:solidFill>
        <a:ln w="12700" cap="flat" cmpd="sng" algn="ctr">
          <a:solidFill>
            <a:schemeClr val="accent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endParaRPr lang="lv-LV" sz="1300" b="1" kern="1200" dirty="0"/>
        </a:p>
      </dsp:txBody>
      <dsp:txXfrm rot="10800000">
        <a:off x="231630" y="171904"/>
        <a:ext cx="635669" cy="214158"/>
      </dsp:txXfrm>
    </dsp:sp>
    <dsp:sp modelId="{3B3EAE66-06C1-4710-AC6E-6C6438279334}">
      <dsp:nvSpPr>
        <dsp:cNvPr id="0" name=""/>
        <dsp:cNvSpPr/>
      </dsp:nvSpPr>
      <dsp:spPr>
        <a:xfrm>
          <a:off x="289867" y="392726"/>
          <a:ext cx="274236" cy="768035"/>
        </a:xfrm>
        <a:custGeom>
          <a:avLst/>
          <a:gdLst/>
          <a:ahLst/>
          <a:cxnLst/>
          <a:rect l="0" t="0" r="0" b="0"/>
          <a:pathLst>
            <a:path>
              <a:moveTo>
                <a:pt x="0" y="0"/>
              </a:moveTo>
              <a:lnTo>
                <a:pt x="0" y="768035"/>
              </a:lnTo>
              <a:lnTo>
                <a:pt x="274236" y="76803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4AC2BB-CDE4-43BB-8590-128AE1D3004C}">
      <dsp:nvSpPr>
        <dsp:cNvPr id="0" name=""/>
        <dsp:cNvSpPr/>
      </dsp:nvSpPr>
      <dsp:spPr>
        <a:xfrm>
          <a:off x="564103" y="569227"/>
          <a:ext cx="5891591" cy="118307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lv-LV" sz="1600" kern="1200" dirty="0">
              <a:latin typeface="+mj-lt"/>
              <a:cs typeface="Times New Roman" panose="02020603050405020304" pitchFamily="18" charset="0"/>
            </a:rPr>
            <a:t>1. </a:t>
          </a:r>
          <a:r>
            <a:rPr lang="en-GB" sz="1600" kern="1200" dirty="0">
              <a:latin typeface="+mj-lt"/>
              <a:cs typeface="Times New Roman" panose="02020603050405020304" pitchFamily="18" charset="0"/>
            </a:rPr>
            <a:t>To explore and analyse  acts of legislation, information available in specialist literature and statistics on doubtful and bad debtors</a:t>
          </a:r>
          <a:endParaRPr lang="lv-LV" sz="1600" kern="1200" dirty="0">
            <a:latin typeface="Times New Roman" panose="02020603050405020304" pitchFamily="18" charset="0"/>
            <a:cs typeface="Times New Roman" panose="02020603050405020304" pitchFamily="18" charset="0"/>
          </a:endParaRPr>
        </a:p>
      </dsp:txBody>
      <dsp:txXfrm>
        <a:off x="598754" y="603878"/>
        <a:ext cx="5822289" cy="1113768"/>
      </dsp:txXfrm>
    </dsp:sp>
    <dsp:sp modelId="{D53A3E3D-ED82-459E-933D-4410D216DA2A}">
      <dsp:nvSpPr>
        <dsp:cNvPr id="0" name=""/>
        <dsp:cNvSpPr/>
      </dsp:nvSpPr>
      <dsp:spPr>
        <a:xfrm>
          <a:off x="289867" y="392726"/>
          <a:ext cx="236092" cy="2104415"/>
        </a:xfrm>
        <a:custGeom>
          <a:avLst/>
          <a:gdLst/>
          <a:ahLst/>
          <a:cxnLst/>
          <a:rect l="0" t="0" r="0" b="0"/>
          <a:pathLst>
            <a:path>
              <a:moveTo>
                <a:pt x="0" y="0"/>
              </a:moveTo>
              <a:lnTo>
                <a:pt x="0" y="2104415"/>
              </a:lnTo>
              <a:lnTo>
                <a:pt x="236092" y="210441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2E9F95-24B2-4846-8220-65FCBCF9682C}">
      <dsp:nvSpPr>
        <dsp:cNvPr id="0" name=""/>
        <dsp:cNvSpPr/>
      </dsp:nvSpPr>
      <dsp:spPr>
        <a:xfrm>
          <a:off x="525959" y="1862891"/>
          <a:ext cx="5840211" cy="12685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lv-LV" sz="1600" kern="1200" dirty="0">
              <a:latin typeface="+mj-lt"/>
              <a:cs typeface="Times New Roman" panose="02020603050405020304" pitchFamily="18" charset="0"/>
            </a:rPr>
            <a:t>2. </a:t>
          </a:r>
          <a:r>
            <a:rPr lang="en-GB" sz="1600" kern="1200" dirty="0">
              <a:latin typeface="+mj-lt"/>
              <a:cs typeface="Times New Roman" panose="02020603050405020304" pitchFamily="18" charset="0"/>
            </a:rPr>
            <a:t>To describe and evaluate the accounting of receivables and documents related to recognition of doubtful and bad debts</a:t>
          </a:r>
          <a:endParaRPr lang="lv-LV" sz="500" kern="1200" dirty="0">
            <a:latin typeface="Times New Roman" panose="02020603050405020304" pitchFamily="18" charset="0"/>
            <a:cs typeface="Times New Roman" panose="02020603050405020304" pitchFamily="18" charset="0"/>
          </a:endParaRPr>
        </a:p>
      </dsp:txBody>
      <dsp:txXfrm>
        <a:off x="563112" y="1900044"/>
        <a:ext cx="5765905" cy="1194195"/>
      </dsp:txXfrm>
    </dsp:sp>
    <dsp:sp modelId="{0AEAE07C-2DC5-4AAE-ADFF-2B8E2FCFF7CB}">
      <dsp:nvSpPr>
        <dsp:cNvPr id="0" name=""/>
        <dsp:cNvSpPr/>
      </dsp:nvSpPr>
      <dsp:spPr>
        <a:xfrm>
          <a:off x="289867" y="392726"/>
          <a:ext cx="238122" cy="5064668"/>
        </a:xfrm>
        <a:custGeom>
          <a:avLst/>
          <a:gdLst/>
          <a:ahLst/>
          <a:cxnLst/>
          <a:rect l="0" t="0" r="0" b="0"/>
          <a:pathLst>
            <a:path>
              <a:moveTo>
                <a:pt x="0" y="0"/>
              </a:moveTo>
              <a:lnTo>
                <a:pt x="0" y="5064668"/>
              </a:lnTo>
              <a:lnTo>
                <a:pt x="238122" y="506466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B88903-393D-40B9-9DD9-DEE6CA74EF23}">
      <dsp:nvSpPr>
        <dsp:cNvPr id="0" name=""/>
        <dsp:cNvSpPr/>
      </dsp:nvSpPr>
      <dsp:spPr>
        <a:xfrm>
          <a:off x="527989" y="5069635"/>
          <a:ext cx="5842127" cy="7755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lv-LV" sz="1600" kern="1200" dirty="0">
              <a:latin typeface="+mj-lt"/>
              <a:cs typeface="Times New Roman" panose="02020603050405020304" pitchFamily="18" charset="0"/>
            </a:rPr>
            <a:t>5. </a:t>
          </a:r>
          <a:r>
            <a:rPr lang="en-GB" sz="1600" kern="1200" dirty="0">
              <a:latin typeface="+mj-lt"/>
              <a:cs typeface="Times New Roman" panose="02020603050405020304" pitchFamily="18" charset="0"/>
            </a:rPr>
            <a:t>To analyse the impact of doubtful and bad debtors on tax calculation</a:t>
          </a:r>
          <a:endParaRPr lang="en-US" sz="1600" kern="1200" dirty="0">
            <a:latin typeface="+mj-lt"/>
          </a:endParaRPr>
        </a:p>
      </dsp:txBody>
      <dsp:txXfrm>
        <a:off x="550703" y="5092349"/>
        <a:ext cx="5796699" cy="730089"/>
      </dsp:txXfrm>
    </dsp:sp>
    <dsp:sp modelId="{5A4B3F72-96AB-401B-871C-362B0CDB1AE4}">
      <dsp:nvSpPr>
        <dsp:cNvPr id="0" name=""/>
        <dsp:cNvSpPr/>
      </dsp:nvSpPr>
      <dsp:spPr>
        <a:xfrm>
          <a:off x="289867" y="392726"/>
          <a:ext cx="262955" cy="4177320"/>
        </a:xfrm>
        <a:custGeom>
          <a:avLst/>
          <a:gdLst/>
          <a:ahLst/>
          <a:cxnLst/>
          <a:rect l="0" t="0" r="0" b="0"/>
          <a:pathLst>
            <a:path>
              <a:moveTo>
                <a:pt x="0" y="0"/>
              </a:moveTo>
              <a:lnTo>
                <a:pt x="0" y="4177320"/>
              </a:lnTo>
              <a:lnTo>
                <a:pt x="262955" y="417732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2A12C9-8A4F-4F79-A8B9-0F91EC4F0553}">
      <dsp:nvSpPr>
        <dsp:cNvPr id="0" name=""/>
        <dsp:cNvSpPr/>
      </dsp:nvSpPr>
      <dsp:spPr>
        <a:xfrm>
          <a:off x="552822" y="4155955"/>
          <a:ext cx="5828365" cy="82818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lv-LV" sz="1600" kern="1200" dirty="0">
              <a:latin typeface="+mj-lt"/>
              <a:cs typeface="Times New Roman" panose="02020603050405020304" pitchFamily="18" charset="0"/>
            </a:rPr>
            <a:t>4. </a:t>
          </a:r>
          <a:r>
            <a:rPr lang="en-GB" sz="1600" kern="1200" dirty="0">
              <a:latin typeface="+mj-lt"/>
              <a:cs typeface="Times New Roman" panose="02020603050405020304" pitchFamily="18" charset="0"/>
            </a:rPr>
            <a:t>To explore and describe the creation of provisions for doubtful debtors</a:t>
          </a:r>
          <a:endParaRPr lang="en-US" sz="1600" kern="1200" dirty="0">
            <a:latin typeface="+mj-lt"/>
          </a:endParaRPr>
        </a:p>
      </dsp:txBody>
      <dsp:txXfrm>
        <a:off x="577079" y="4180212"/>
        <a:ext cx="5779851" cy="779669"/>
      </dsp:txXfrm>
    </dsp:sp>
    <dsp:sp modelId="{0B17995F-55BA-45A2-8975-3D660DFCC58E}">
      <dsp:nvSpPr>
        <dsp:cNvPr id="0" name=""/>
        <dsp:cNvSpPr/>
      </dsp:nvSpPr>
      <dsp:spPr>
        <a:xfrm>
          <a:off x="289867" y="392726"/>
          <a:ext cx="249873" cy="3260081"/>
        </a:xfrm>
        <a:custGeom>
          <a:avLst/>
          <a:gdLst/>
          <a:ahLst/>
          <a:cxnLst/>
          <a:rect l="0" t="0" r="0" b="0"/>
          <a:pathLst>
            <a:path>
              <a:moveTo>
                <a:pt x="0" y="0"/>
              </a:moveTo>
              <a:lnTo>
                <a:pt x="0" y="3260081"/>
              </a:lnTo>
              <a:lnTo>
                <a:pt x="249873" y="326008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2184C6-8368-412E-9DA5-B0C75470C4FC}">
      <dsp:nvSpPr>
        <dsp:cNvPr id="0" name=""/>
        <dsp:cNvSpPr/>
      </dsp:nvSpPr>
      <dsp:spPr>
        <a:xfrm>
          <a:off x="539740" y="3221426"/>
          <a:ext cx="5841447" cy="8627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lv-LV" sz="1600" kern="1200" dirty="0">
              <a:latin typeface="+mj-lt"/>
              <a:cs typeface="Times New Roman" panose="02020603050405020304" pitchFamily="18" charset="0"/>
            </a:rPr>
            <a:t>3. </a:t>
          </a:r>
          <a:r>
            <a:rPr lang="en-GB" sz="1600" kern="1200" dirty="0">
              <a:latin typeface="+mj-lt"/>
              <a:cs typeface="Times New Roman" panose="02020603050405020304" pitchFamily="18" charset="0"/>
            </a:rPr>
            <a:t>To analyse and describe presentation of debtors in financial accounting</a:t>
          </a:r>
          <a:endParaRPr lang="en-US" sz="1600" kern="1200" dirty="0">
            <a:latin typeface="+mj-lt"/>
          </a:endParaRPr>
        </a:p>
      </dsp:txBody>
      <dsp:txXfrm>
        <a:off x="565009" y="3246695"/>
        <a:ext cx="5790909" cy="8122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8657C1-6BEB-4BFA-8AAA-CF90EA66CF04}">
      <dsp:nvSpPr>
        <dsp:cNvPr id="0" name=""/>
        <dsp:cNvSpPr/>
      </dsp:nvSpPr>
      <dsp:spPr>
        <a:xfrm>
          <a:off x="237160" y="0"/>
          <a:ext cx="5423608" cy="1109788"/>
        </a:xfrm>
        <a:prstGeom prst="roundRect">
          <a:avLst>
            <a:gd name="adj" fmla="val 10000"/>
          </a:avLst>
        </a:prstGeom>
        <a:solidFill>
          <a:schemeClr val="accent1">
            <a:hueOff val="0"/>
            <a:satOff val="0"/>
            <a:lumOff val="0"/>
            <a:alphaOff val="0"/>
          </a:schemeClr>
        </a:solidFill>
        <a:ln w="12700" cap="flat" cmpd="sng" algn="ctr">
          <a:solidFill>
            <a:schemeClr val="accent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GB" sz="2400" b="1" kern="1200" dirty="0"/>
            <a:t>Impact of the pandemic on financial reporting data</a:t>
          </a:r>
          <a:endParaRPr lang="lv-LV" sz="2400" b="1" kern="1200" dirty="0"/>
        </a:p>
      </dsp:txBody>
      <dsp:txXfrm>
        <a:off x="269665" y="32505"/>
        <a:ext cx="5358598" cy="1044778"/>
      </dsp:txXfrm>
    </dsp:sp>
    <dsp:sp modelId="{DAFF7A80-B665-465D-98B1-6C17684604ED}">
      <dsp:nvSpPr>
        <dsp:cNvPr id="0" name=""/>
        <dsp:cNvSpPr/>
      </dsp:nvSpPr>
      <dsp:spPr>
        <a:xfrm>
          <a:off x="779521" y="1109788"/>
          <a:ext cx="397581" cy="928282"/>
        </a:xfrm>
        <a:custGeom>
          <a:avLst/>
          <a:gdLst/>
          <a:ahLst/>
          <a:cxnLst/>
          <a:rect l="0" t="0" r="0" b="0"/>
          <a:pathLst>
            <a:path>
              <a:moveTo>
                <a:pt x="0" y="0"/>
              </a:moveTo>
              <a:lnTo>
                <a:pt x="0" y="928282"/>
              </a:lnTo>
              <a:lnTo>
                <a:pt x="397581" y="92828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D4D533-4FFF-448B-8AF2-9A16B58BB5C9}">
      <dsp:nvSpPr>
        <dsp:cNvPr id="0" name=""/>
        <dsp:cNvSpPr/>
      </dsp:nvSpPr>
      <dsp:spPr>
        <a:xfrm>
          <a:off x="1177103" y="1259853"/>
          <a:ext cx="4916639" cy="155643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endParaRPr lang="lv-LV" sz="1800" kern="1200" dirty="0"/>
        </a:p>
        <a:p>
          <a:pPr lvl="0" algn="ctr" defTabSz="800100">
            <a:lnSpc>
              <a:spcPct val="90000"/>
            </a:lnSpc>
            <a:spcBef>
              <a:spcPct val="0"/>
            </a:spcBef>
            <a:spcAft>
              <a:spcPct val="35000"/>
            </a:spcAft>
          </a:pPr>
          <a:r>
            <a:rPr lang="en-GB" sz="1600" kern="1200" dirty="0"/>
            <a:t>When preparing the financial report for 2020, the impact of the pandemic on the stability of  economic performance of an enterprise at the reporting date must be taken into account </a:t>
          </a:r>
          <a:endParaRPr lang="en-US" sz="1600" kern="1200" dirty="0"/>
        </a:p>
        <a:p>
          <a:pPr lvl="0" algn="ctr" defTabSz="800100">
            <a:lnSpc>
              <a:spcPct val="90000"/>
            </a:lnSpc>
            <a:spcBef>
              <a:spcPct val="0"/>
            </a:spcBef>
            <a:spcAft>
              <a:spcPct val="35000"/>
            </a:spcAft>
          </a:pPr>
          <a:endParaRPr lang="lv-LV" sz="1100" kern="1200" dirty="0"/>
        </a:p>
      </dsp:txBody>
      <dsp:txXfrm>
        <a:off x="1222689" y="1305439"/>
        <a:ext cx="4825467" cy="1465261"/>
      </dsp:txXfrm>
    </dsp:sp>
    <dsp:sp modelId="{A2038C07-520B-4A77-8FD7-3A714C5970BF}">
      <dsp:nvSpPr>
        <dsp:cNvPr id="0" name=""/>
        <dsp:cNvSpPr/>
      </dsp:nvSpPr>
      <dsp:spPr>
        <a:xfrm>
          <a:off x="779521" y="1109788"/>
          <a:ext cx="411938" cy="2824225"/>
        </a:xfrm>
        <a:custGeom>
          <a:avLst/>
          <a:gdLst/>
          <a:ahLst/>
          <a:cxnLst/>
          <a:rect l="0" t="0" r="0" b="0"/>
          <a:pathLst>
            <a:path>
              <a:moveTo>
                <a:pt x="0" y="0"/>
              </a:moveTo>
              <a:lnTo>
                <a:pt x="0" y="2824225"/>
              </a:lnTo>
              <a:lnTo>
                <a:pt x="411938" y="282422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F3F9D5-83A6-4CC3-A510-504E785EC0F8}">
      <dsp:nvSpPr>
        <dsp:cNvPr id="0" name=""/>
        <dsp:cNvSpPr/>
      </dsp:nvSpPr>
      <dsp:spPr>
        <a:xfrm>
          <a:off x="1191460" y="3126340"/>
          <a:ext cx="4902282" cy="161534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endParaRPr lang="lv-LV" sz="1800" kern="1200" dirty="0"/>
        </a:p>
        <a:p>
          <a:pPr lvl="0" algn="ctr" defTabSz="800100">
            <a:lnSpc>
              <a:spcPct val="90000"/>
            </a:lnSpc>
            <a:spcBef>
              <a:spcPct val="0"/>
            </a:spcBef>
            <a:spcAft>
              <a:spcPct val="35000"/>
            </a:spcAft>
          </a:pPr>
          <a:r>
            <a:rPr lang="en-US" sz="1600" kern="1200" dirty="0"/>
            <a:t>Law “On Measures for the Prevention and Suppression of Threat to the State and Its Consequences Due to the Spread of COVID-19” dated 21.03.2020</a:t>
          </a:r>
        </a:p>
        <a:p>
          <a:pPr lvl="0" algn="ctr" defTabSz="800100">
            <a:lnSpc>
              <a:spcPct val="90000"/>
            </a:lnSpc>
            <a:spcBef>
              <a:spcPct val="0"/>
            </a:spcBef>
            <a:spcAft>
              <a:spcPct val="35000"/>
            </a:spcAft>
          </a:pPr>
          <a:endParaRPr lang="lv-LV" sz="1100" kern="1200" dirty="0"/>
        </a:p>
      </dsp:txBody>
      <dsp:txXfrm>
        <a:off x="1238772" y="3173652"/>
        <a:ext cx="4807658" cy="1520721"/>
      </dsp:txXfrm>
    </dsp:sp>
    <dsp:sp modelId="{5FE82FC7-6C05-4DDD-A52B-DEBB1602BB9B}">
      <dsp:nvSpPr>
        <dsp:cNvPr id="0" name=""/>
        <dsp:cNvSpPr/>
      </dsp:nvSpPr>
      <dsp:spPr>
        <a:xfrm>
          <a:off x="779521" y="1109788"/>
          <a:ext cx="469301" cy="4215505"/>
        </a:xfrm>
        <a:custGeom>
          <a:avLst/>
          <a:gdLst/>
          <a:ahLst/>
          <a:cxnLst/>
          <a:rect l="0" t="0" r="0" b="0"/>
          <a:pathLst>
            <a:path>
              <a:moveTo>
                <a:pt x="0" y="0"/>
              </a:moveTo>
              <a:lnTo>
                <a:pt x="0" y="4215505"/>
              </a:lnTo>
              <a:lnTo>
                <a:pt x="469301" y="421550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BC5F3D-2F9D-4086-BFB6-E7792D7C4DB4}">
      <dsp:nvSpPr>
        <dsp:cNvPr id="0" name=""/>
        <dsp:cNvSpPr/>
      </dsp:nvSpPr>
      <dsp:spPr>
        <a:xfrm>
          <a:off x="1248823" y="4900518"/>
          <a:ext cx="4923376" cy="8495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GB" sz="1600" b="1" kern="1200" dirty="0">
              <a:solidFill>
                <a:srgbClr val="C00000"/>
              </a:solidFill>
            </a:rPr>
            <a:t>The criteria for recognizing doubtful debtors may need to be revised</a:t>
          </a:r>
          <a:endParaRPr lang="en-US" sz="1600" b="1" kern="1200" dirty="0">
            <a:solidFill>
              <a:srgbClr val="C00000"/>
            </a:solidFill>
          </a:endParaRPr>
        </a:p>
      </dsp:txBody>
      <dsp:txXfrm>
        <a:off x="1273705" y="4925400"/>
        <a:ext cx="4873612" cy="7997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BCB8B4-B3D4-4D45-B3F0-D80DDAD6FE97}">
      <dsp:nvSpPr>
        <dsp:cNvPr id="0" name=""/>
        <dsp:cNvSpPr/>
      </dsp:nvSpPr>
      <dsp:spPr>
        <a:xfrm>
          <a:off x="-6982889" y="-637964"/>
          <a:ext cx="8541885" cy="8541885"/>
        </a:xfrm>
        <a:prstGeom prst="blockArc">
          <a:avLst>
            <a:gd name="adj1" fmla="val 18900000"/>
            <a:gd name="adj2" fmla="val 2700000"/>
            <a:gd name="adj3" fmla="val 253"/>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ADA980-D7FC-43CC-AEFD-83BCA547C7F2}">
      <dsp:nvSpPr>
        <dsp:cNvPr id="0" name=""/>
        <dsp:cNvSpPr/>
      </dsp:nvSpPr>
      <dsp:spPr>
        <a:xfrm>
          <a:off x="881037" y="470517"/>
          <a:ext cx="6213401" cy="15979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07671" tIns="60960" rIns="60960" bIns="60960" numCol="1" spcCol="1270" anchor="ctr" anchorCtr="0">
          <a:noAutofit/>
        </a:bodyPr>
        <a:lstStyle/>
        <a:p>
          <a:pPr lvl="0" algn="l" defTabSz="1066800">
            <a:lnSpc>
              <a:spcPct val="90000"/>
            </a:lnSpc>
            <a:spcBef>
              <a:spcPct val="0"/>
            </a:spcBef>
            <a:spcAft>
              <a:spcPct val="35000"/>
            </a:spcAft>
          </a:pPr>
          <a:r>
            <a:rPr lang="lv-LV" sz="2400" b="1" kern="1200" dirty="0">
              <a:latin typeface="+mj-lt"/>
              <a:cs typeface="Times New Roman" panose="02020603050405020304" pitchFamily="18" charset="0"/>
            </a:rPr>
            <a:t>1. </a:t>
          </a:r>
          <a:r>
            <a:rPr lang="en-GB" sz="2400" b="1" kern="1200" dirty="0">
              <a:latin typeface="+mj-lt"/>
              <a:cs typeface="Times New Roman" panose="02020603050405020304" pitchFamily="18" charset="0"/>
            </a:rPr>
            <a:t>Monographic method</a:t>
          </a:r>
          <a:r>
            <a:rPr lang="en-GB" sz="1500" b="1" kern="1200" dirty="0">
              <a:latin typeface="+mj-lt"/>
              <a:cs typeface="Times New Roman" panose="02020603050405020304" pitchFamily="18" charset="0"/>
            </a:rPr>
            <a:t>
</a:t>
          </a:r>
          <a:r>
            <a:rPr lang="en-GB" sz="1600" b="1" kern="1200" dirty="0">
              <a:latin typeface="+mj-lt"/>
              <a:cs typeface="Times New Roman" panose="02020603050405020304" pitchFamily="18" charset="0"/>
            </a:rPr>
            <a:t>(information on the selection, data</a:t>
          </a:r>
          <a:r>
            <a:rPr lang="ru-RU" sz="1600" b="1" kern="1200" dirty="0">
              <a:latin typeface="+mj-lt"/>
              <a:cs typeface="Times New Roman" panose="02020603050405020304" pitchFamily="18" charset="0"/>
            </a:rPr>
            <a:t> </a:t>
          </a:r>
          <a:r>
            <a:rPr lang="en-GB" sz="1600" b="1" kern="1200" dirty="0">
              <a:latin typeface="+mj-lt"/>
              <a:cs typeface="Times New Roman" panose="02020603050405020304" pitchFamily="18" charset="0"/>
            </a:rPr>
            <a:t>processing and analysis for the research topic)</a:t>
          </a:r>
          <a:endParaRPr lang="lv-LV" sz="1600" b="1" kern="1200" dirty="0">
            <a:latin typeface="+mj-lt"/>
            <a:cs typeface="Times New Roman" panose="02020603050405020304" pitchFamily="18" charset="0"/>
          </a:endParaRPr>
        </a:p>
      </dsp:txBody>
      <dsp:txXfrm>
        <a:off x="881037" y="470517"/>
        <a:ext cx="6213401" cy="1597978"/>
      </dsp:txXfrm>
    </dsp:sp>
    <dsp:sp modelId="{88A67679-5272-4C59-9CCB-C13848BB75BB}">
      <dsp:nvSpPr>
        <dsp:cNvPr id="0" name=""/>
        <dsp:cNvSpPr/>
      </dsp:nvSpPr>
      <dsp:spPr>
        <a:xfrm>
          <a:off x="87595" y="476065"/>
          <a:ext cx="1586883" cy="158688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sp>
    <dsp:sp modelId="{430BA953-716E-4E4E-A57E-D40C84913F6D}">
      <dsp:nvSpPr>
        <dsp:cNvPr id="0" name=""/>
        <dsp:cNvSpPr/>
      </dsp:nvSpPr>
      <dsp:spPr>
        <a:xfrm>
          <a:off x="1342503" y="2361460"/>
          <a:ext cx="5751935" cy="16246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07671" tIns="60960" rIns="60960" bIns="60960" numCol="1" spcCol="1270" anchor="ctr" anchorCtr="0">
          <a:noAutofit/>
        </a:bodyPr>
        <a:lstStyle/>
        <a:p>
          <a:pPr lvl="0" algn="l" defTabSz="1066800">
            <a:lnSpc>
              <a:spcPct val="90000"/>
            </a:lnSpc>
            <a:spcBef>
              <a:spcPct val="0"/>
            </a:spcBef>
            <a:spcAft>
              <a:spcPct val="35000"/>
            </a:spcAft>
          </a:pPr>
          <a:r>
            <a:rPr lang="lv-LV" sz="2400" b="1" kern="1200" dirty="0">
              <a:latin typeface="+mj-lt"/>
              <a:cs typeface="Times New Roman" panose="02020603050405020304" pitchFamily="18" charset="0"/>
            </a:rPr>
            <a:t>2. </a:t>
          </a:r>
          <a:r>
            <a:rPr lang="en-GB" sz="2400" b="1" kern="1200" dirty="0">
              <a:latin typeface="+mj-lt"/>
              <a:cs typeface="Times New Roman" panose="02020603050405020304" pitchFamily="18" charset="0"/>
            </a:rPr>
            <a:t>Analytical method</a:t>
          </a:r>
          <a:r>
            <a:rPr lang="en-GB" sz="1800" b="1" kern="1200" dirty="0">
              <a:latin typeface="+mj-lt"/>
              <a:cs typeface="Times New Roman" panose="02020603050405020304" pitchFamily="18" charset="0"/>
            </a:rPr>
            <a:t>
</a:t>
          </a:r>
          <a:r>
            <a:rPr lang="en-GB" sz="1600" b="1" kern="1200" dirty="0">
              <a:latin typeface="+mj-lt"/>
              <a:cs typeface="Times New Roman" panose="02020603050405020304" pitchFamily="18" charset="0"/>
            </a:rPr>
            <a:t>(Research object structure and analysis)</a:t>
          </a:r>
          <a:endParaRPr lang="en-US" sz="1600" b="1" kern="1200" dirty="0">
            <a:latin typeface="+mj-lt"/>
          </a:endParaRPr>
        </a:p>
      </dsp:txBody>
      <dsp:txXfrm>
        <a:off x="1342503" y="2361460"/>
        <a:ext cx="5751935" cy="1624613"/>
      </dsp:txXfrm>
    </dsp:sp>
    <dsp:sp modelId="{4754CBDB-54AB-4718-8C90-ECABB1AAD6D4}">
      <dsp:nvSpPr>
        <dsp:cNvPr id="0" name=""/>
        <dsp:cNvSpPr/>
      </dsp:nvSpPr>
      <dsp:spPr>
        <a:xfrm>
          <a:off x="549061" y="2380325"/>
          <a:ext cx="1586883" cy="158688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sp>
    <dsp:sp modelId="{05970292-9F67-41D9-AC32-8B5D43609810}">
      <dsp:nvSpPr>
        <dsp:cNvPr id="0" name=""/>
        <dsp:cNvSpPr/>
      </dsp:nvSpPr>
      <dsp:spPr>
        <a:xfrm>
          <a:off x="881037" y="4341180"/>
          <a:ext cx="6213401" cy="1473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07671" tIns="60960" rIns="60960" bIns="60960" numCol="1" spcCol="1270" anchor="ctr" anchorCtr="0">
          <a:noAutofit/>
        </a:bodyPr>
        <a:lstStyle/>
        <a:p>
          <a:pPr lvl="0" algn="l" defTabSz="1066800">
            <a:lnSpc>
              <a:spcPct val="90000"/>
            </a:lnSpc>
            <a:spcBef>
              <a:spcPct val="0"/>
            </a:spcBef>
            <a:spcAft>
              <a:spcPct val="35000"/>
            </a:spcAft>
          </a:pPr>
          <a:r>
            <a:rPr lang="lv-LV" sz="2400" b="1" kern="1200" dirty="0">
              <a:latin typeface="+mj-lt"/>
              <a:cs typeface="Times New Roman" panose="02020603050405020304" pitchFamily="18" charset="0"/>
            </a:rPr>
            <a:t>3. </a:t>
          </a:r>
          <a:r>
            <a:rPr lang="en-GB" sz="2400" b="1" kern="1200" dirty="0">
              <a:latin typeface="+mj-lt"/>
              <a:cs typeface="Times New Roman" panose="02020603050405020304" pitchFamily="18" charset="0"/>
            </a:rPr>
            <a:t>Graphical method</a:t>
          </a:r>
          <a:r>
            <a:rPr lang="en-GB" sz="1900" b="1" kern="1200" dirty="0">
              <a:latin typeface="+mj-lt"/>
              <a:cs typeface="Times New Roman" panose="02020603050405020304" pitchFamily="18" charset="0"/>
            </a:rPr>
            <a:t>
</a:t>
          </a:r>
          <a:r>
            <a:rPr lang="en-GB" sz="1600" b="1" kern="1200" dirty="0">
              <a:latin typeface="+mj-lt"/>
              <a:cs typeface="Times New Roman" panose="02020603050405020304" pitchFamily="18" charset="0"/>
            </a:rPr>
            <a:t>(Characteristics of the research object</a:t>
          </a:r>
          <a:r>
            <a:rPr lang="lv-LV" sz="1600" b="1" kern="1200" dirty="0">
              <a:latin typeface="+mj-lt"/>
              <a:cs typeface="Times New Roman" panose="02020603050405020304" pitchFamily="18" charset="0"/>
            </a:rPr>
            <a:t>)</a:t>
          </a:r>
          <a:endParaRPr lang="en-US" sz="1600" b="1" kern="1200" dirty="0">
            <a:latin typeface="+mj-lt"/>
          </a:endParaRPr>
        </a:p>
      </dsp:txBody>
      <dsp:txXfrm>
        <a:off x="881037" y="4341180"/>
        <a:ext cx="6213401" cy="1473694"/>
      </dsp:txXfrm>
    </dsp:sp>
    <dsp:sp modelId="{3914C7FD-BEA7-43FA-ACE8-57928827C579}">
      <dsp:nvSpPr>
        <dsp:cNvPr id="0" name=""/>
        <dsp:cNvSpPr/>
      </dsp:nvSpPr>
      <dsp:spPr>
        <a:xfrm>
          <a:off x="87595" y="4284585"/>
          <a:ext cx="1586883" cy="158688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8657C1-6BEB-4BFA-8AAA-CF90EA66CF04}">
      <dsp:nvSpPr>
        <dsp:cNvPr id="0" name=""/>
        <dsp:cNvSpPr/>
      </dsp:nvSpPr>
      <dsp:spPr>
        <a:xfrm>
          <a:off x="526977" y="154491"/>
          <a:ext cx="3198974" cy="1972291"/>
        </a:xfrm>
        <a:prstGeom prst="roundRect">
          <a:avLst>
            <a:gd name="adj" fmla="val 10000"/>
          </a:avLst>
        </a:prstGeom>
        <a:solidFill>
          <a:schemeClr val="accent1">
            <a:hueOff val="0"/>
            <a:satOff val="0"/>
            <a:lumOff val="0"/>
            <a:alphaOff val="0"/>
          </a:schemeClr>
        </a:solidFill>
        <a:ln w="12700" cap="flat" cmpd="sng" algn="ctr">
          <a:solidFill>
            <a:schemeClr val="accent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GB" sz="2000" b="1" kern="1200" dirty="0"/>
            <a:t>The concept of doubtful receivables, evaluation</a:t>
          </a:r>
          <a:r>
            <a:rPr lang="lv-LV" sz="2000" b="1" kern="1200" dirty="0"/>
            <a:t> </a:t>
          </a:r>
          <a:r>
            <a:rPr lang="en-GB" sz="2000" b="1" kern="1200" dirty="0"/>
            <a:t>and provisioning</a:t>
          </a:r>
          <a:endParaRPr lang="lv-LV" sz="2000" b="1" kern="1200" dirty="0"/>
        </a:p>
      </dsp:txBody>
      <dsp:txXfrm>
        <a:off x="584743" y="212257"/>
        <a:ext cx="3083442" cy="1856759"/>
      </dsp:txXfrm>
    </dsp:sp>
    <dsp:sp modelId="{DAFF7A80-B665-465D-98B1-6C17684604ED}">
      <dsp:nvSpPr>
        <dsp:cNvPr id="0" name=""/>
        <dsp:cNvSpPr/>
      </dsp:nvSpPr>
      <dsp:spPr>
        <a:xfrm>
          <a:off x="846875" y="2126783"/>
          <a:ext cx="176775" cy="1066279"/>
        </a:xfrm>
        <a:custGeom>
          <a:avLst/>
          <a:gdLst/>
          <a:ahLst/>
          <a:cxnLst/>
          <a:rect l="0" t="0" r="0" b="0"/>
          <a:pathLst>
            <a:path>
              <a:moveTo>
                <a:pt x="0" y="0"/>
              </a:moveTo>
              <a:lnTo>
                <a:pt x="0" y="1066279"/>
              </a:lnTo>
              <a:lnTo>
                <a:pt x="176775" y="106627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D4D533-4FFF-448B-8AF2-9A16B58BB5C9}">
      <dsp:nvSpPr>
        <dsp:cNvPr id="0" name=""/>
        <dsp:cNvSpPr/>
      </dsp:nvSpPr>
      <dsp:spPr>
        <a:xfrm>
          <a:off x="1023651" y="2407589"/>
          <a:ext cx="2511408" cy="157094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GB" sz="1600" kern="1200" dirty="0"/>
            <a:t>Doubtful debts are receivables  which receipt probability is questioned</a:t>
          </a:r>
          <a:endParaRPr lang="lv-LV" sz="1600" kern="1200" dirty="0"/>
        </a:p>
      </dsp:txBody>
      <dsp:txXfrm>
        <a:off x="1069662" y="2453600"/>
        <a:ext cx="2419386" cy="1478923"/>
      </dsp:txXfrm>
    </dsp:sp>
    <dsp:sp modelId="{A2038C07-520B-4A77-8FD7-3A714C5970BF}">
      <dsp:nvSpPr>
        <dsp:cNvPr id="0" name=""/>
        <dsp:cNvSpPr/>
      </dsp:nvSpPr>
      <dsp:spPr>
        <a:xfrm>
          <a:off x="846875" y="2126783"/>
          <a:ext cx="241356" cy="2984493"/>
        </a:xfrm>
        <a:custGeom>
          <a:avLst/>
          <a:gdLst/>
          <a:ahLst/>
          <a:cxnLst/>
          <a:rect l="0" t="0" r="0" b="0"/>
          <a:pathLst>
            <a:path>
              <a:moveTo>
                <a:pt x="0" y="0"/>
              </a:moveTo>
              <a:lnTo>
                <a:pt x="0" y="2984493"/>
              </a:lnTo>
              <a:lnTo>
                <a:pt x="241356" y="298449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F3F9D5-83A6-4CC3-A510-504E785EC0F8}">
      <dsp:nvSpPr>
        <dsp:cNvPr id="0" name=""/>
        <dsp:cNvSpPr/>
      </dsp:nvSpPr>
      <dsp:spPr>
        <a:xfrm>
          <a:off x="1088231" y="4130015"/>
          <a:ext cx="2381021" cy="19625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GB" sz="1600" kern="1200" dirty="0"/>
            <a:t>Doubtful receivables are provided with provisions so as to be seen in the balance sheet at the net value</a:t>
          </a:r>
          <a:endParaRPr lang="lv-LV" sz="1600" kern="1200" dirty="0"/>
        </a:p>
      </dsp:txBody>
      <dsp:txXfrm>
        <a:off x="1145711" y="4187495"/>
        <a:ext cx="2266061" cy="1847562"/>
      </dsp:txXfrm>
    </dsp:sp>
    <dsp:sp modelId="{14F3D31E-294C-4DE6-A48D-1C2265182B25}">
      <dsp:nvSpPr>
        <dsp:cNvPr id="0" name=""/>
        <dsp:cNvSpPr/>
      </dsp:nvSpPr>
      <dsp:spPr>
        <a:xfrm>
          <a:off x="4185219" y="142222"/>
          <a:ext cx="3163221" cy="1996887"/>
        </a:xfrm>
        <a:prstGeom prst="roundRect">
          <a:avLst>
            <a:gd name="adj" fmla="val 10000"/>
          </a:avLst>
        </a:prstGeom>
        <a:solidFill>
          <a:schemeClr val="accent1">
            <a:hueOff val="0"/>
            <a:satOff val="0"/>
            <a:lumOff val="0"/>
            <a:alphaOff val="0"/>
          </a:schemeClr>
        </a:solidFill>
        <a:ln w="12700" cap="flat" cmpd="sng" algn="ctr">
          <a:solidFill>
            <a:schemeClr val="accent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endParaRPr lang="lv-LV" sz="1800" b="1" kern="1200" dirty="0"/>
        </a:p>
        <a:p>
          <a:pPr lvl="0" algn="ctr" defTabSz="800100">
            <a:lnSpc>
              <a:spcPct val="90000"/>
            </a:lnSpc>
            <a:spcBef>
              <a:spcPct val="0"/>
            </a:spcBef>
            <a:spcAft>
              <a:spcPct val="35000"/>
            </a:spcAft>
          </a:pPr>
          <a:r>
            <a:rPr lang="en-US" sz="1800" b="1" kern="1200" dirty="0"/>
            <a:t>The concept of bad debtors, evaluation
and exclusion from financial statements</a:t>
          </a:r>
          <a:endParaRPr lang="lv-LV" sz="1800" b="1" kern="1200" dirty="0"/>
        </a:p>
        <a:p>
          <a:pPr lvl="0" algn="ctr" defTabSz="800100">
            <a:lnSpc>
              <a:spcPct val="90000"/>
            </a:lnSpc>
            <a:spcBef>
              <a:spcPct val="0"/>
            </a:spcBef>
            <a:spcAft>
              <a:spcPct val="35000"/>
            </a:spcAft>
          </a:pPr>
          <a:endParaRPr lang="lv-LV" sz="1300" b="1" kern="1200" dirty="0"/>
        </a:p>
      </dsp:txBody>
      <dsp:txXfrm>
        <a:off x="4243706" y="200709"/>
        <a:ext cx="3046247" cy="1879913"/>
      </dsp:txXfrm>
    </dsp:sp>
    <dsp:sp modelId="{A92CAD0B-CDD3-4D72-94F2-7739853FDF80}">
      <dsp:nvSpPr>
        <dsp:cNvPr id="0" name=""/>
        <dsp:cNvSpPr/>
      </dsp:nvSpPr>
      <dsp:spPr>
        <a:xfrm>
          <a:off x="4501541" y="2139110"/>
          <a:ext cx="191432" cy="1136086"/>
        </a:xfrm>
        <a:custGeom>
          <a:avLst/>
          <a:gdLst/>
          <a:ahLst/>
          <a:cxnLst/>
          <a:rect l="0" t="0" r="0" b="0"/>
          <a:pathLst>
            <a:path>
              <a:moveTo>
                <a:pt x="0" y="0"/>
              </a:moveTo>
              <a:lnTo>
                <a:pt x="0" y="1136086"/>
              </a:lnTo>
              <a:lnTo>
                <a:pt x="191432" y="113608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B16073-2672-4AB4-B744-63E9E7494B65}">
      <dsp:nvSpPr>
        <dsp:cNvPr id="0" name=""/>
        <dsp:cNvSpPr/>
      </dsp:nvSpPr>
      <dsp:spPr>
        <a:xfrm>
          <a:off x="4692974" y="2359567"/>
          <a:ext cx="2312233" cy="183125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GB" sz="1600" kern="1200" dirty="0"/>
            <a:t>Bad debts are the amounts that are considered lost without hope of recovery</a:t>
          </a:r>
          <a:endParaRPr lang="lv-LV" sz="1600" kern="1200" dirty="0"/>
        </a:p>
      </dsp:txBody>
      <dsp:txXfrm>
        <a:off x="4746610" y="2413203"/>
        <a:ext cx="2204961" cy="1723987"/>
      </dsp:txXfrm>
    </dsp:sp>
    <dsp:sp modelId="{DCF525E1-3FA8-422C-B41D-2D5EB7FBBD6D}">
      <dsp:nvSpPr>
        <dsp:cNvPr id="0" name=""/>
        <dsp:cNvSpPr/>
      </dsp:nvSpPr>
      <dsp:spPr>
        <a:xfrm>
          <a:off x="4501541" y="2139110"/>
          <a:ext cx="191432" cy="3129896"/>
        </a:xfrm>
        <a:custGeom>
          <a:avLst/>
          <a:gdLst/>
          <a:ahLst/>
          <a:cxnLst/>
          <a:rect l="0" t="0" r="0" b="0"/>
          <a:pathLst>
            <a:path>
              <a:moveTo>
                <a:pt x="0" y="0"/>
              </a:moveTo>
              <a:lnTo>
                <a:pt x="0" y="3129896"/>
              </a:lnTo>
              <a:lnTo>
                <a:pt x="191432" y="312989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7C660A-78CC-46BD-9E98-8DC27E8BBDD3}">
      <dsp:nvSpPr>
        <dsp:cNvPr id="0" name=""/>
        <dsp:cNvSpPr/>
      </dsp:nvSpPr>
      <dsp:spPr>
        <a:xfrm>
          <a:off x="4692974" y="4552113"/>
          <a:ext cx="2312233" cy="143378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GB" sz="1600" kern="1200" dirty="0"/>
            <a:t>Bad debts are excluded from the accounts</a:t>
          </a:r>
          <a:endParaRPr lang="lv-LV" sz="1600" kern="1200" dirty="0"/>
        </a:p>
      </dsp:txBody>
      <dsp:txXfrm>
        <a:off x="4734968" y="4594107"/>
        <a:ext cx="2228245" cy="134979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8657C1-6BEB-4BFA-8AAA-CF90EA66CF04}">
      <dsp:nvSpPr>
        <dsp:cNvPr id="0" name=""/>
        <dsp:cNvSpPr/>
      </dsp:nvSpPr>
      <dsp:spPr>
        <a:xfrm>
          <a:off x="861443" y="26436"/>
          <a:ext cx="6140120" cy="1872038"/>
        </a:xfrm>
        <a:prstGeom prst="roundRect">
          <a:avLst>
            <a:gd name="adj" fmla="val 10000"/>
          </a:avLst>
        </a:prstGeom>
        <a:solidFill>
          <a:schemeClr val="accent1">
            <a:hueOff val="0"/>
            <a:satOff val="0"/>
            <a:lumOff val="0"/>
            <a:alphaOff val="0"/>
          </a:schemeClr>
        </a:solidFill>
        <a:ln w="12700" cap="flat" cmpd="sng" algn="ctr">
          <a:solidFill>
            <a:schemeClr val="accent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GB" sz="1800" b="1" kern="1200" dirty="0"/>
            <a:t>Impact of provisions for doubtful debts </a:t>
          </a:r>
          <a:endParaRPr lang="lv-LV" sz="1800" b="1" kern="1200" dirty="0"/>
        </a:p>
        <a:p>
          <a:pPr lvl="0" algn="ctr" defTabSz="800100">
            <a:lnSpc>
              <a:spcPct val="90000"/>
            </a:lnSpc>
            <a:spcBef>
              <a:spcPct val="0"/>
            </a:spcBef>
            <a:spcAft>
              <a:spcPct val="35000"/>
            </a:spcAft>
          </a:pPr>
          <a:r>
            <a:rPr lang="en-GB" sz="1800" b="1" kern="1200" dirty="0"/>
            <a:t>on EIT taxable income</a:t>
          </a:r>
          <a:r>
            <a:rPr lang="lv-LV" sz="1800" b="1" kern="1200" dirty="0"/>
            <a:t> </a:t>
          </a:r>
        </a:p>
        <a:p>
          <a:pPr lvl="0" algn="ctr" defTabSz="800100">
            <a:lnSpc>
              <a:spcPct val="90000"/>
            </a:lnSpc>
            <a:spcBef>
              <a:spcPct val="0"/>
            </a:spcBef>
            <a:spcAft>
              <a:spcPct val="35000"/>
            </a:spcAft>
          </a:pPr>
          <a:r>
            <a:rPr lang="en-GB" sz="1600" b="1" kern="1200" dirty="0">
              <a:solidFill>
                <a:srgbClr val="C00000"/>
              </a:solidFill>
            </a:rPr>
            <a:t>In Latvia, the EIT rate is</a:t>
          </a:r>
          <a:r>
            <a:rPr lang="lv-LV" sz="1600" b="1" kern="1200" dirty="0">
              <a:solidFill>
                <a:srgbClr val="C00000"/>
              </a:solidFill>
            </a:rPr>
            <a:t> 25 %</a:t>
          </a:r>
        </a:p>
        <a:p>
          <a:pPr lvl="0" algn="ctr" defTabSz="800100">
            <a:lnSpc>
              <a:spcPct val="90000"/>
            </a:lnSpc>
            <a:spcBef>
              <a:spcPct val="0"/>
            </a:spcBef>
            <a:spcAft>
              <a:spcPct val="35000"/>
            </a:spcAft>
          </a:pPr>
          <a:r>
            <a:rPr lang="lv-LV" sz="1600" b="1" kern="1200" dirty="0">
              <a:solidFill>
                <a:srgbClr val="C00000"/>
              </a:solidFill>
            </a:rPr>
            <a:t>(</a:t>
          </a:r>
          <a:r>
            <a:rPr lang="lv-LV" sz="1600" b="1" kern="1200" dirty="0" err="1">
              <a:solidFill>
                <a:srgbClr val="C00000"/>
              </a:solidFill>
            </a:rPr>
            <a:t>base</a:t>
          </a:r>
          <a:r>
            <a:rPr lang="lv-LV" sz="1600" b="1" kern="1200" dirty="0">
              <a:solidFill>
                <a:srgbClr val="C00000"/>
              </a:solidFill>
            </a:rPr>
            <a:t> </a:t>
          </a:r>
          <a:r>
            <a:rPr lang="lv-LV" sz="1600" b="1" kern="1200" dirty="0" err="1">
              <a:solidFill>
                <a:srgbClr val="C00000"/>
              </a:solidFill>
            </a:rPr>
            <a:t>amount</a:t>
          </a:r>
          <a:r>
            <a:rPr lang="lv-LV" sz="1600" b="1" kern="1200" dirty="0">
              <a:solidFill>
                <a:srgbClr val="C00000"/>
              </a:solidFill>
            </a:rPr>
            <a:t> / 0,8*20 %)</a:t>
          </a:r>
        </a:p>
      </dsp:txBody>
      <dsp:txXfrm>
        <a:off x="916273" y="81266"/>
        <a:ext cx="6030460" cy="1762378"/>
      </dsp:txXfrm>
    </dsp:sp>
    <dsp:sp modelId="{DAFF7A80-B665-465D-98B1-6C17684604ED}">
      <dsp:nvSpPr>
        <dsp:cNvPr id="0" name=""/>
        <dsp:cNvSpPr/>
      </dsp:nvSpPr>
      <dsp:spPr>
        <a:xfrm>
          <a:off x="1475455" y="1898475"/>
          <a:ext cx="175665" cy="627650"/>
        </a:xfrm>
        <a:custGeom>
          <a:avLst/>
          <a:gdLst/>
          <a:ahLst/>
          <a:cxnLst/>
          <a:rect l="0" t="0" r="0" b="0"/>
          <a:pathLst>
            <a:path>
              <a:moveTo>
                <a:pt x="0" y="0"/>
              </a:moveTo>
              <a:lnTo>
                <a:pt x="0" y="627650"/>
              </a:lnTo>
              <a:lnTo>
                <a:pt x="175665" y="62765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D4D533-4FFF-448B-8AF2-9A16B58BB5C9}">
      <dsp:nvSpPr>
        <dsp:cNvPr id="0" name=""/>
        <dsp:cNvSpPr/>
      </dsp:nvSpPr>
      <dsp:spPr>
        <a:xfrm>
          <a:off x="1651121" y="2054164"/>
          <a:ext cx="4844941" cy="9439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dirty="0"/>
            <a:t>Writing off the doubtful receivable, increases the base taxable income of an enterprise</a:t>
          </a:r>
          <a:endParaRPr lang="lv-LV" sz="1400" kern="1200" dirty="0"/>
        </a:p>
      </dsp:txBody>
      <dsp:txXfrm>
        <a:off x="1678767" y="2081810"/>
        <a:ext cx="4789649" cy="888628"/>
      </dsp:txXfrm>
    </dsp:sp>
    <dsp:sp modelId="{A2038C07-520B-4A77-8FD7-3A714C5970BF}">
      <dsp:nvSpPr>
        <dsp:cNvPr id="0" name=""/>
        <dsp:cNvSpPr/>
      </dsp:nvSpPr>
      <dsp:spPr>
        <a:xfrm>
          <a:off x="1475455" y="1898475"/>
          <a:ext cx="204920" cy="2022377"/>
        </a:xfrm>
        <a:custGeom>
          <a:avLst/>
          <a:gdLst/>
          <a:ahLst/>
          <a:cxnLst/>
          <a:rect l="0" t="0" r="0" b="0"/>
          <a:pathLst>
            <a:path>
              <a:moveTo>
                <a:pt x="0" y="0"/>
              </a:moveTo>
              <a:lnTo>
                <a:pt x="0" y="2022377"/>
              </a:lnTo>
              <a:lnTo>
                <a:pt x="204920" y="202237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F3F9D5-83A6-4CC3-A510-504E785EC0F8}">
      <dsp:nvSpPr>
        <dsp:cNvPr id="0" name=""/>
        <dsp:cNvSpPr/>
      </dsp:nvSpPr>
      <dsp:spPr>
        <a:xfrm>
          <a:off x="1680376" y="3106847"/>
          <a:ext cx="4889989" cy="162801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dirty="0"/>
            <a:t>Except in cases where the company has taken all appropriate measures for debt collection and recovery within the meaning of Section 9, Paragraph 1 of the EIT Law, and the conditions laid by the law are met</a:t>
          </a:r>
          <a:endParaRPr lang="lv-LV" sz="1400" kern="1200" dirty="0"/>
        </a:p>
      </dsp:txBody>
      <dsp:txXfrm>
        <a:off x="1728059" y="3154530"/>
        <a:ext cx="4794623" cy="1532644"/>
      </dsp:txXfrm>
    </dsp:sp>
    <dsp:sp modelId="{3CB5461B-CFC8-49B6-95BF-7B22EC42CACA}">
      <dsp:nvSpPr>
        <dsp:cNvPr id="0" name=""/>
        <dsp:cNvSpPr/>
      </dsp:nvSpPr>
      <dsp:spPr>
        <a:xfrm>
          <a:off x="1475455" y="1898475"/>
          <a:ext cx="283871" cy="3691981"/>
        </a:xfrm>
        <a:custGeom>
          <a:avLst/>
          <a:gdLst/>
          <a:ahLst/>
          <a:cxnLst/>
          <a:rect l="0" t="0" r="0" b="0"/>
          <a:pathLst>
            <a:path>
              <a:moveTo>
                <a:pt x="0" y="0"/>
              </a:moveTo>
              <a:lnTo>
                <a:pt x="0" y="3691981"/>
              </a:lnTo>
              <a:lnTo>
                <a:pt x="283871" y="369198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BFD28C-3997-489E-BF72-717ED92CC1F6}">
      <dsp:nvSpPr>
        <dsp:cNvPr id="0" name=""/>
        <dsp:cNvSpPr/>
      </dsp:nvSpPr>
      <dsp:spPr>
        <a:xfrm>
          <a:off x="1759326" y="4861180"/>
          <a:ext cx="4884495" cy="145855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dirty="0"/>
            <a:t>The base taxable with the enterprise income tax shall include the amount of the debts of debtors </a:t>
          </a:r>
          <a:r>
            <a:rPr lang="lv-LV" sz="1400" kern="1200" dirty="0"/>
            <a:t>…</a:t>
          </a:r>
          <a:r>
            <a:rPr lang="en-GB" sz="1400" b="1" kern="1200" dirty="0">
              <a:solidFill>
                <a:srgbClr val="C00000"/>
              </a:solidFill>
            </a:rPr>
            <a:t>and the debt has not been recovered within 36 months </a:t>
          </a:r>
          <a:r>
            <a:rPr lang="en-GB" sz="1400" kern="1200" dirty="0"/>
            <a:t>from the day of the creation of provision</a:t>
          </a:r>
          <a:endParaRPr lang="lv-LV" sz="1400" kern="1200" dirty="0"/>
        </a:p>
      </dsp:txBody>
      <dsp:txXfrm>
        <a:off x="1802046" y="4903900"/>
        <a:ext cx="4799055" cy="137311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8657C1-6BEB-4BFA-8AAA-CF90EA66CF04}">
      <dsp:nvSpPr>
        <dsp:cNvPr id="0" name=""/>
        <dsp:cNvSpPr/>
      </dsp:nvSpPr>
      <dsp:spPr>
        <a:xfrm>
          <a:off x="175520" y="0"/>
          <a:ext cx="6953155" cy="1791391"/>
        </a:xfrm>
        <a:prstGeom prst="roundRect">
          <a:avLst>
            <a:gd name="adj" fmla="val 10000"/>
          </a:avLst>
        </a:prstGeom>
        <a:solidFill>
          <a:schemeClr val="accent1">
            <a:hueOff val="0"/>
            <a:satOff val="0"/>
            <a:lumOff val="0"/>
            <a:alphaOff val="0"/>
          </a:schemeClr>
        </a:solidFill>
        <a:ln w="12700" cap="flat" cmpd="sng" algn="ctr">
          <a:solidFill>
            <a:schemeClr val="accent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GB" sz="1600" b="1" kern="1200" dirty="0"/>
            <a:t>Section 105 of the VAT Law describes a special procedure</a:t>
          </a:r>
          <a:endParaRPr lang="lv-LV" sz="1600" b="1" kern="1200" dirty="0"/>
        </a:p>
        <a:p>
          <a:pPr lvl="0" algn="ctr" defTabSz="711200">
            <a:lnSpc>
              <a:spcPct val="90000"/>
            </a:lnSpc>
            <a:spcBef>
              <a:spcPct val="0"/>
            </a:spcBef>
            <a:spcAft>
              <a:spcPct val="35000"/>
            </a:spcAft>
          </a:pPr>
          <a:r>
            <a:rPr lang="en-GB" sz="1600" b="1" kern="1200" dirty="0"/>
            <a:t> for the adjustment of input tax on bad debts</a:t>
          </a:r>
          <a:endParaRPr lang="lv-LV" sz="1600" b="1" kern="1200" dirty="0"/>
        </a:p>
        <a:p>
          <a:pPr lvl="0" algn="ctr" defTabSz="711200">
            <a:lnSpc>
              <a:spcPct val="90000"/>
            </a:lnSpc>
            <a:spcBef>
              <a:spcPct val="0"/>
            </a:spcBef>
            <a:spcAft>
              <a:spcPct val="35000"/>
            </a:spcAft>
          </a:pPr>
          <a:r>
            <a:rPr lang="en-US" sz="1600" b="1" kern="1200" dirty="0">
              <a:solidFill>
                <a:srgbClr val="C00000"/>
              </a:solidFill>
            </a:rPr>
            <a:t>VAT rate in Latvia 21 %</a:t>
          </a:r>
          <a:r>
            <a:rPr lang="lv-LV" sz="1000" b="1" kern="1200" dirty="0"/>
            <a:t> </a:t>
          </a:r>
        </a:p>
      </dsp:txBody>
      <dsp:txXfrm>
        <a:off x="227988" y="52468"/>
        <a:ext cx="6848219" cy="1686455"/>
      </dsp:txXfrm>
    </dsp:sp>
    <dsp:sp modelId="{DAFF7A80-B665-465D-98B1-6C17684604ED}">
      <dsp:nvSpPr>
        <dsp:cNvPr id="0" name=""/>
        <dsp:cNvSpPr/>
      </dsp:nvSpPr>
      <dsp:spPr>
        <a:xfrm>
          <a:off x="870835" y="1791391"/>
          <a:ext cx="502326" cy="1322719"/>
        </a:xfrm>
        <a:custGeom>
          <a:avLst/>
          <a:gdLst/>
          <a:ahLst/>
          <a:cxnLst/>
          <a:rect l="0" t="0" r="0" b="0"/>
          <a:pathLst>
            <a:path>
              <a:moveTo>
                <a:pt x="0" y="0"/>
              </a:moveTo>
              <a:lnTo>
                <a:pt x="0" y="1322719"/>
              </a:lnTo>
              <a:lnTo>
                <a:pt x="502326" y="132271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D4D533-4FFF-448B-8AF2-9A16B58BB5C9}">
      <dsp:nvSpPr>
        <dsp:cNvPr id="0" name=""/>
        <dsp:cNvSpPr/>
      </dsp:nvSpPr>
      <dsp:spPr>
        <a:xfrm>
          <a:off x="1373162" y="1995582"/>
          <a:ext cx="5748483" cy="22370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lv-LV" sz="1700" kern="1200" dirty="0"/>
            <a:t>…</a:t>
          </a:r>
          <a:r>
            <a:rPr lang="en-GB" sz="1700" kern="1200" dirty="0"/>
            <a:t> has the right to reduce the amount paid into the State budget by the amount of the tax of bad debt, if all the conditions referred to in this Paragraph of Section are met</a:t>
          </a:r>
          <a:r>
            <a:rPr lang="lv-LV" sz="1700" kern="1200" dirty="0"/>
            <a:t> </a:t>
          </a:r>
          <a:r>
            <a:rPr lang="en-GB" sz="1700" kern="1200" dirty="0"/>
            <a:t>and</a:t>
          </a:r>
          <a:r>
            <a:rPr lang="lv-LV" sz="1700" kern="1200" dirty="0"/>
            <a:t> </a:t>
          </a:r>
          <a:r>
            <a:rPr lang="en-GB" sz="1700" kern="1200" dirty="0">
              <a:solidFill>
                <a:schemeClr val="tx1"/>
              </a:solidFill>
            </a:rPr>
            <a:t>the debt has arisen during </a:t>
          </a:r>
          <a:r>
            <a:rPr lang="en-GB" sz="1700" b="1" kern="1200" dirty="0">
              <a:solidFill>
                <a:srgbClr val="C00000"/>
              </a:solidFill>
            </a:rPr>
            <a:t>the last three taxation years</a:t>
          </a:r>
          <a:r>
            <a:rPr lang="lv-LV" sz="1700" b="1" kern="1200" dirty="0">
              <a:solidFill>
                <a:srgbClr val="C00000"/>
              </a:solidFill>
            </a:rPr>
            <a:t>…</a:t>
          </a:r>
          <a:endParaRPr lang="lv-LV" sz="1700" b="1" kern="1200" dirty="0"/>
        </a:p>
      </dsp:txBody>
      <dsp:txXfrm>
        <a:off x="1438683" y="2061103"/>
        <a:ext cx="5617441" cy="2106013"/>
      </dsp:txXfrm>
    </dsp:sp>
    <dsp:sp modelId="{A2038C07-520B-4A77-8FD7-3A714C5970BF}">
      <dsp:nvSpPr>
        <dsp:cNvPr id="0" name=""/>
        <dsp:cNvSpPr/>
      </dsp:nvSpPr>
      <dsp:spPr>
        <a:xfrm>
          <a:off x="870835" y="1791391"/>
          <a:ext cx="502326" cy="3626759"/>
        </a:xfrm>
        <a:custGeom>
          <a:avLst/>
          <a:gdLst/>
          <a:ahLst/>
          <a:cxnLst/>
          <a:rect l="0" t="0" r="0" b="0"/>
          <a:pathLst>
            <a:path>
              <a:moveTo>
                <a:pt x="0" y="0"/>
              </a:moveTo>
              <a:lnTo>
                <a:pt x="0" y="3626759"/>
              </a:lnTo>
              <a:lnTo>
                <a:pt x="502326" y="362675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F3F9D5-83A6-4CC3-A510-504E785EC0F8}">
      <dsp:nvSpPr>
        <dsp:cNvPr id="0" name=""/>
        <dsp:cNvSpPr/>
      </dsp:nvSpPr>
      <dsp:spPr>
        <a:xfrm>
          <a:off x="1373162" y="4547373"/>
          <a:ext cx="5734585" cy="17415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lv-LV" sz="1700" kern="1200" dirty="0">
              <a:solidFill>
                <a:srgbClr val="C00000"/>
              </a:solidFill>
            </a:rPr>
            <a:t>…</a:t>
          </a:r>
          <a:r>
            <a:rPr lang="en-GB" sz="1700" kern="1200" dirty="0">
              <a:solidFill>
                <a:srgbClr val="C00000"/>
              </a:solidFill>
            </a:rPr>
            <a:t>when the court has approved </a:t>
          </a:r>
          <a:r>
            <a:rPr lang="en-GB" sz="1700" b="1" kern="1200" dirty="0">
              <a:solidFill>
                <a:srgbClr val="C00000"/>
              </a:solidFill>
            </a:rPr>
            <a:t>completion of the insolvency proceedings</a:t>
          </a:r>
          <a:r>
            <a:rPr lang="en-GB" sz="1700" kern="1200" dirty="0">
              <a:solidFill>
                <a:srgbClr val="C00000"/>
              </a:solidFill>
            </a:rPr>
            <a:t> of the recipient of goods or services</a:t>
          </a:r>
          <a:r>
            <a:rPr lang="lv-LV" sz="1700" kern="1200" dirty="0">
              <a:solidFill>
                <a:srgbClr val="C00000"/>
              </a:solidFill>
            </a:rPr>
            <a:t>…</a:t>
          </a:r>
          <a:endParaRPr lang="lv-LV" sz="1700" kern="1200" dirty="0"/>
        </a:p>
      </dsp:txBody>
      <dsp:txXfrm>
        <a:off x="1424170" y="4598381"/>
        <a:ext cx="5632569" cy="163953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1"/>
            <a:ext cx="4302231" cy="341064"/>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5623697" y="1"/>
            <a:ext cx="4302231" cy="341064"/>
          </a:xfrm>
          <a:prstGeom prst="rect">
            <a:avLst/>
          </a:prstGeom>
        </p:spPr>
        <p:txBody>
          <a:bodyPr vert="horz" lIns="91440" tIns="45720" rIns="91440" bIns="45720" rtlCol="0"/>
          <a:lstStyle>
            <a:lvl1pPr algn="r">
              <a:defRPr sz="1200"/>
            </a:lvl1pPr>
          </a:lstStyle>
          <a:p>
            <a:fld id="{09238552-66EF-4E08-ADBD-323C687CB088}" type="datetimeFigureOut">
              <a:rPr lang="lv-LV" smtClean="0"/>
              <a:t>07.05.2021</a:t>
            </a:fld>
            <a:endParaRPr lang="lv-LV"/>
          </a:p>
        </p:txBody>
      </p:sp>
      <p:sp>
        <p:nvSpPr>
          <p:cNvPr id="4" name="Slaida attēla vietturis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992823" y="3271381"/>
            <a:ext cx="7942580" cy="2676585"/>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6456612"/>
            <a:ext cx="4302231" cy="341063"/>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5623697" y="6456612"/>
            <a:ext cx="4302231" cy="341063"/>
          </a:xfrm>
          <a:prstGeom prst="rect">
            <a:avLst/>
          </a:prstGeom>
        </p:spPr>
        <p:txBody>
          <a:bodyPr vert="horz" lIns="91440" tIns="45720" rIns="91440" bIns="45720" rtlCol="0" anchor="b"/>
          <a:lstStyle>
            <a:lvl1pPr algn="r">
              <a:defRPr sz="1200"/>
            </a:lvl1pPr>
          </a:lstStyle>
          <a:p>
            <a:fld id="{7B216156-BA81-49AA-A0DE-853F5B0AAB56}" type="slidenum">
              <a:rPr lang="lv-LV" smtClean="0"/>
              <a:t>‹#›</a:t>
            </a:fld>
            <a:endParaRPr lang="lv-LV"/>
          </a:p>
        </p:txBody>
      </p:sp>
    </p:spTree>
    <p:extLst>
      <p:ext uri="{BB962C8B-B14F-4D97-AF65-F5344CB8AC3E}">
        <p14:creationId xmlns:p14="http://schemas.microsoft.com/office/powerpoint/2010/main" val="1264651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37E3A6BB-B1B6-4A6D-ADAB-6101B4204A98}" type="datetime1">
              <a:rPr lang="en-US" smtClean="0"/>
              <a:t>05/07/21</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24288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FE2C38-8E7F-42DB-B5BF-FED3CE7036AC}" type="datetime1">
              <a:rPr lang="en-US" smtClean="0"/>
              <a:t>05/07/21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116262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36EBBBC-77F6-4F9A-97CF-BBF25E7F4EEE}" type="datetime1">
              <a:rPr lang="en-US" smtClean="0"/>
              <a:t>05/07/21</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9133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2EA1E2-25F5-4332-920B-12DBF9244D37}" type="datetime1">
              <a:rPr lang="en-US" smtClean="0"/>
              <a:t>05/07/21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3386091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18F10ED-900F-44DA-BB77-DC202B5514E3}" type="datetime1">
              <a:rPr lang="en-US" smtClean="0"/>
              <a:t>05/07/21</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3695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18876C-F004-4D0E-B208-7DA8387D15A1}" type="datetime1">
              <a:rPr lang="en-US" smtClean="0"/>
              <a:t>05/07/21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45918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91DCB1-E58F-404A-9D24-1FD601DDD4DD}" type="datetime1">
              <a:rPr lang="en-US" smtClean="0"/>
              <a:t>05/07/21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255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C4E7E5C-0229-4150-AE1E-242F63DDAC27}" type="datetime1">
              <a:rPr lang="en-US" smtClean="0"/>
              <a:t>05/07/21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1615402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F3B80E3B-B419-467E-A89B-66A07649D134}" type="datetime1">
              <a:rPr lang="en-US" smtClean="0"/>
              <a:t>05/07/21</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423347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BF7691C4-C563-411C-9576-87048BF11915}" type="datetime1">
              <a:rPr lang="en-US" smtClean="0"/>
              <a:t>05/07/21</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0613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5A27A79B-BBD1-4116-BD96-6ED6EB3AA25E}" type="datetime1">
              <a:rPr lang="en-US" smtClean="0"/>
              <a:t>05/07/21</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905623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F823AAFC-2725-45F3-A478-F4FC8E3E4014}" type="datetime1">
              <a:rPr lang="en-US" smtClean="0"/>
              <a:t>05/07/21</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387624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01" r:id="rId4"/>
    <p:sldLayoutId id="2147483702" r:id="rId5"/>
    <p:sldLayoutId id="2147483707" r:id="rId6"/>
    <p:sldLayoutId id="2147483703" r:id="rId7"/>
    <p:sldLayoutId id="2147483704" r:id="rId8"/>
    <p:sldLayoutId id="2147483705" r:id="rId9"/>
    <p:sldLayoutId id="2147483706" r:id="rId10"/>
    <p:sldLayoutId id="2147483708" r:id="rId11"/>
  </p:sldLayoutIdLst>
  <p:hf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725BC23-E0DD-4037-B2B8-7B6FA64543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99EE120-2D35-4A48-BAAE-238F986A13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6072" cy="18040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52F9EAC-0C70-441C-AC78-65174C2857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740090"/>
            <a:ext cx="7765922" cy="442752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irsraksts 1">
            <a:extLst>
              <a:ext uri="{FF2B5EF4-FFF2-40B4-BE49-F238E27FC236}">
                <a16:creationId xmlns:a16="http://schemas.microsoft.com/office/drawing/2014/main" id="{510989F4-37B8-42E4-A242-969CD96B7C98}"/>
              </a:ext>
            </a:extLst>
          </p:cNvPr>
          <p:cNvSpPr>
            <a:spLocks noGrp="1"/>
          </p:cNvSpPr>
          <p:nvPr>
            <p:ph type="ctrTitle"/>
          </p:nvPr>
        </p:nvSpPr>
        <p:spPr>
          <a:xfrm>
            <a:off x="4225771" y="1817814"/>
            <a:ext cx="7963181" cy="2166796"/>
          </a:xfrm>
        </p:spPr>
        <p:txBody>
          <a:bodyPr anchor="b">
            <a:normAutofit fontScale="90000"/>
          </a:bodyPr>
          <a:lstStyle/>
          <a:p>
            <a:pPr algn="ctr"/>
            <a:r>
              <a:rPr lang="en-US" sz="2400" b="1" dirty="0"/>
              <a:t>Evaluation of doubtful and bad debts,</a:t>
            </a:r>
            <a:br>
              <a:rPr lang="en-US" sz="2400" b="1" dirty="0"/>
            </a:br>
            <a:r>
              <a:rPr lang="en-US" sz="2400" b="1" dirty="0"/>
              <a:t> creation of provisions,</a:t>
            </a:r>
            <a:br>
              <a:rPr lang="en-US" sz="2400" b="1" dirty="0"/>
            </a:br>
            <a:r>
              <a:rPr lang="en-US" sz="2400" b="1" dirty="0"/>
              <a:t> recording and presentation</a:t>
            </a:r>
            <a:br>
              <a:rPr lang="en-US" sz="2400" b="1" dirty="0"/>
            </a:br>
            <a:r>
              <a:rPr lang="en-US" sz="2400" b="1" dirty="0"/>
              <a:t> in the accounting of a company</a:t>
            </a:r>
            <a:endParaRPr lang="lv-LV" sz="2800" b="1" dirty="0"/>
          </a:p>
        </p:txBody>
      </p:sp>
      <p:sp>
        <p:nvSpPr>
          <p:cNvPr id="3" name="Apakšvirsraksts 2">
            <a:extLst>
              <a:ext uri="{FF2B5EF4-FFF2-40B4-BE49-F238E27FC236}">
                <a16:creationId xmlns:a16="http://schemas.microsoft.com/office/drawing/2014/main" id="{637CCEE9-9570-4F1F-B256-0E26F1D4F9E9}"/>
              </a:ext>
            </a:extLst>
          </p:cNvPr>
          <p:cNvSpPr>
            <a:spLocks noGrp="1"/>
          </p:cNvSpPr>
          <p:nvPr>
            <p:ph type="subTitle" idx="1"/>
          </p:nvPr>
        </p:nvSpPr>
        <p:spPr>
          <a:xfrm>
            <a:off x="4418453" y="4380655"/>
            <a:ext cx="7566401" cy="1759976"/>
          </a:xfrm>
        </p:spPr>
        <p:txBody>
          <a:bodyPr anchor="t">
            <a:normAutofit fontScale="70000" lnSpcReduction="20000"/>
          </a:bodyPr>
          <a:lstStyle/>
          <a:p>
            <a:pPr algn="r"/>
            <a:r>
              <a:rPr lang="lv-LV" dirty="0" err="1"/>
              <a:t>Mg.phil</a:t>
            </a:r>
            <a:r>
              <a:rPr lang="lv-LV" dirty="0"/>
              <a:t>., student </a:t>
            </a:r>
            <a:r>
              <a:rPr lang="lv-LV" dirty="0" err="1"/>
              <a:t>of</a:t>
            </a:r>
            <a:r>
              <a:rPr lang="en-US" sz="2400" dirty="0">
                <a:latin typeface="+mj-lt"/>
                <a:cs typeface="Times New Roman" panose="02020603050405020304" pitchFamily="18" charset="0"/>
              </a:rPr>
              <a:t> College of Accountancy and Finance</a:t>
            </a:r>
            <a:r>
              <a:rPr lang="lv-LV" dirty="0"/>
              <a:t> Sandra Dzilna</a:t>
            </a:r>
            <a:endParaRPr lang="en-US" dirty="0"/>
          </a:p>
          <a:p>
            <a:pPr algn="r"/>
            <a:r>
              <a:rPr lang="en-GB" dirty="0"/>
              <a:t>Sc. supervisor</a:t>
            </a:r>
            <a:r>
              <a:rPr lang="lv-LV" dirty="0"/>
              <a:t> mg.oec. Laila </a:t>
            </a:r>
            <a:r>
              <a:rPr lang="lv-LV" dirty="0" err="1"/>
              <a:t>Kelmere</a:t>
            </a:r>
            <a:r>
              <a:rPr lang="lv-LV" dirty="0"/>
              <a:t> </a:t>
            </a:r>
          </a:p>
          <a:p>
            <a:pPr algn="ctr"/>
            <a:r>
              <a:rPr lang="lv-LV" dirty="0"/>
              <a:t>R</a:t>
            </a:r>
            <a:r>
              <a:rPr lang="en-US" dirty="0" err="1"/>
              <a:t>i</a:t>
            </a:r>
            <a:r>
              <a:rPr lang="lv-LV" dirty="0" err="1"/>
              <a:t>ga</a:t>
            </a:r>
            <a:r>
              <a:rPr lang="lv-LV" dirty="0"/>
              <a:t> 2021</a:t>
            </a:r>
          </a:p>
        </p:txBody>
      </p:sp>
      <p:sp>
        <p:nvSpPr>
          <p:cNvPr id="15" name="Rectangle 14">
            <a:extLst>
              <a:ext uri="{FF2B5EF4-FFF2-40B4-BE49-F238E27FC236}">
                <a16:creationId xmlns:a16="http://schemas.microsoft.com/office/drawing/2014/main" id="{0D48F6B8-EF56-4340-982E-F4D6F5DC2F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75380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C596C40-FEA6-4867-853D-CF37DE3B6B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49" y="6167615"/>
            <a:ext cx="12192001"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DC7C5E2-274E-49A3-A8E0-46A5B8CAC3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6CF8D2C-9E01-48EC-8DDF-8A1FF60AED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0998606F-1B86-45B5-934D-5E9208A191AC}"/>
              </a:ext>
            </a:extLst>
          </p:cNvPr>
          <p:cNvPicPr>
            <a:picLocks noChangeAspect="1"/>
          </p:cNvPicPr>
          <p:nvPr/>
        </p:nvPicPr>
        <p:blipFill>
          <a:blip r:embed="rId2"/>
          <a:stretch>
            <a:fillRect/>
          </a:stretch>
        </p:blipFill>
        <p:spPr>
          <a:xfrm>
            <a:off x="170313" y="2646952"/>
            <a:ext cx="4073591" cy="2604189"/>
          </a:xfrm>
          <a:prstGeom prst="rect">
            <a:avLst/>
          </a:prstGeom>
        </p:spPr>
      </p:pic>
      <p:sp>
        <p:nvSpPr>
          <p:cNvPr id="16" name="TextBox 15">
            <a:extLst>
              <a:ext uri="{FF2B5EF4-FFF2-40B4-BE49-F238E27FC236}">
                <a16:creationId xmlns:a16="http://schemas.microsoft.com/office/drawing/2014/main" id="{1FF9AD05-8533-4424-B142-4E857B267751}"/>
              </a:ext>
            </a:extLst>
          </p:cNvPr>
          <p:cNvSpPr txBox="1"/>
          <p:nvPr/>
        </p:nvSpPr>
        <p:spPr>
          <a:xfrm>
            <a:off x="4669043" y="717370"/>
            <a:ext cx="7358477" cy="369332"/>
          </a:xfrm>
          <a:prstGeom prst="rect">
            <a:avLst/>
          </a:prstGeom>
          <a:noFill/>
        </p:spPr>
        <p:txBody>
          <a:bodyPr wrap="square">
            <a:spAutoFit/>
          </a:bodyPr>
          <a:lstStyle/>
          <a:p>
            <a:pPr algn="ctr"/>
            <a:r>
              <a:rPr lang="en-US" sz="1800" dirty="0">
                <a:latin typeface="+mj-lt"/>
                <a:cs typeface="Times New Roman" panose="02020603050405020304" pitchFamily="18" charset="0"/>
              </a:rPr>
              <a:t>Riga</a:t>
            </a:r>
            <a:r>
              <a:rPr lang="lv-LV" sz="1800" dirty="0">
                <a:latin typeface="+mj-lt"/>
                <a:cs typeface="Times New Roman" panose="02020603050405020304" pitchFamily="18" charset="0"/>
              </a:rPr>
              <a:t> </a:t>
            </a:r>
            <a:r>
              <a:rPr lang="en-US" sz="1800" dirty="0">
                <a:latin typeface="+mj-lt"/>
                <a:cs typeface="Times New Roman" panose="02020603050405020304" pitchFamily="18" charset="0"/>
              </a:rPr>
              <a:t>College of Accountancy and Finance</a:t>
            </a:r>
            <a:endParaRPr lang="en-US" dirty="0">
              <a:latin typeface="+mj-lt"/>
            </a:endParaRPr>
          </a:p>
        </p:txBody>
      </p:sp>
    </p:spTree>
    <p:extLst>
      <p:ext uri="{BB962C8B-B14F-4D97-AF65-F5344CB8AC3E}">
        <p14:creationId xmlns:p14="http://schemas.microsoft.com/office/powerpoint/2010/main" val="2145069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7751C-0BC2-4B7F-9238-8256665D9756}"/>
              </a:ext>
            </a:extLst>
          </p:cNvPr>
          <p:cNvSpPr>
            <a:spLocks noGrp="1"/>
          </p:cNvSpPr>
          <p:nvPr>
            <p:ph type="title"/>
          </p:nvPr>
        </p:nvSpPr>
        <p:spPr>
          <a:xfrm>
            <a:off x="642918" y="705113"/>
            <a:ext cx="3411973" cy="3181087"/>
          </a:xfrm>
        </p:spPr>
        <p:txBody>
          <a:bodyPr>
            <a:normAutofit/>
          </a:bodyPr>
          <a:lstStyle/>
          <a:p>
            <a:r>
              <a:rPr lang="en-GB" dirty="0"/>
              <a:t>Research results</a:t>
            </a:r>
            <a:r>
              <a:rPr lang="lv-LV" dirty="0"/>
              <a:t/>
            </a:r>
            <a:br>
              <a:rPr lang="lv-LV" dirty="0"/>
            </a:br>
            <a:r>
              <a:rPr lang="lv-LV" dirty="0"/>
              <a:t>(III)</a:t>
            </a:r>
            <a:endParaRPr lang="en-US" dirty="0"/>
          </a:p>
        </p:txBody>
      </p:sp>
      <p:graphicFrame>
        <p:nvGraphicFramePr>
          <p:cNvPr id="5" name="Shēma 3">
            <a:extLst>
              <a:ext uri="{FF2B5EF4-FFF2-40B4-BE49-F238E27FC236}">
                <a16:creationId xmlns:a16="http://schemas.microsoft.com/office/drawing/2014/main" id="{93CF643E-ED50-4198-8980-C767750335F6}"/>
              </a:ext>
            </a:extLst>
          </p:cNvPr>
          <p:cNvGraphicFramePr>
            <a:graphicFrameLocks noGrp="1"/>
          </p:cNvGraphicFramePr>
          <p:nvPr>
            <p:ph idx="1"/>
            <p:extLst>
              <p:ext uri="{D42A27DB-BD31-4B8C-83A1-F6EECF244321}">
                <p14:modId xmlns:p14="http://schemas.microsoft.com/office/powerpoint/2010/main" val="64406135"/>
              </p:ext>
            </p:extLst>
          </p:nvPr>
        </p:nvGraphicFramePr>
        <p:xfrm>
          <a:off x="4722829" y="160256"/>
          <a:ext cx="7146616" cy="6606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ida numura vietturis 3">
            <a:extLst>
              <a:ext uri="{FF2B5EF4-FFF2-40B4-BE49-F238E27FC236}">
                <a16:creationId xmlns:a16="http://schemas.microsoft.com/office/drawing/2014/main" id="{DB290E4E-5F91-46A3-9226-704D208B6929}"/>
              </a:ext>
            </a:extLst>
          </p:cNvPr>
          <p:cNvSpPr>
            <a:spLocks noGrp="1"/>
          </p:cNvSpPr>
          <p:nvPr>
            <p:ph type="sldNum" sz="quarter" idx="12"/>
          </p:nvPr>
        </p:nvSpPr>
        <p:spPr/>
        <p:txBody>
          <a:bodyPr/>
          <a:lstStyle/>
          <a:p>
            <a:fld id="{FAEF9944-A4F6-4C59-AEBD-678D6480B8EA}" type="slidenum">
              <a:rPr lang="en-US" smtClean="0"/>
              <a:t>10</a:t>
            </a:fld>
            <a:endParaRPr lang="en-US" dirty="0"/>
          </a:p>
        </p:txBody>
      </p:sp>
    </p:spTree>
    <p:extLst>
      <p:ext uri="{BB962C8B-B14F-4D97-AF65-F5344CB8AC3E}">
        <p14:creationId xmlns:p14="http://schemas.microsoft.com/office/powerpoint/2010/main" val="2230620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1AC40-7D4D-408B-A7E3-38A38EB19B1B}"/>
              </a:ext>
            </a:extLst>
          </p:cNvPr>
          <p:cNvSpPr>
            <a:spLocks noGrp="1"/>
          </p:cNvSpPr>
          <p:nvPr>
            <p:ph type="title"/>
          </p:nvPr>
        </p:nvSpPr>
        <p:spPr>
          <a:xfrm>
            <a:off x="642918" y="705113"/>
            <a:ext cx="3411973" cy="3693151"/>
          </a:xfrm>
        </p:spPr>
        <p:txBody>
          <a:bodyPr/>
          <a:lstStyle/>
          <a:p>
            <a:r>
              <a:rPr lang="en-GB" dirty="0"/>
              <a:t>Summary </a:t>
            </a:r>
            <a:r>
              <a:rPr lang="lv-LV" dirty="0"/>
              <a:t/>
            </a:r>
            <a:br>
              <a:rPr lang="lv-LV" dirty="0"/>
            </a:br>
            <a:r>
              <a:rPr lang="lv-LV" dirty="0"/>
              <a:t>(I)</a:t>
            </a:r>
            <a:endParaRPr lang="en-US" dirty="0"/>
          </a:p>
        </p:txBody>
      </p:sp>
      <p:sp>
        <p:nvSpPr>
          <p:cNvPr id="3" name="Content Placeholder 2">
            <a:extLst>
              <a:ext uri="{FF2B5EF4-FFF2-40B4-BE49-F238E27FC236}">
                <a16:creationId xmlns:a16="http://schemas.microsoft.com/office/drawing/2014/main" id="{2EAFAF85-E64C-4BD6-A1AB-C61FF12355A4}"/>
              </a:ext>
            </a:extLst>
          </p:cNvPr>
          <p:cNvSpPr>
            <a:spLocks noGrp="1"/>
          </p:cNvSpPr>
          <p:nvPr>
            <p:ph idx="1"/>
          </p:nvPr>
        </p:nvSpPr>
        <p:spPr/>
        <p:txBody>
          <a:bodyPr/>
          <a:lstStyle/>
          <a:p>
            <a:r>
              <a:rPr lang="en-GB" dirty="0"/>
              <a:t>Legislation provides that identifying receivables in a timely manner  will allow the enterprise to take all necessary measures so that in case the debtor's debt cannot be recovered, to avoid the increase of the base of enterprise income tax</a:t>
            </a:r>
            <a:endParaRPr lang="lv-LV" dirty="0"/>
          </a:p>
          <a:p>
            <a:endParaRPr lang="lv-LV" dirty="0"/>
          </a:p>
          <a:p>
            <a:endParaRPr lang="lv-LV" dirty="0"/>
          </a:p>
          <a:p>
            <a:endParaRPr lang="en-US" dirty="0"/>
          </a:p>
        </p:txBody>
      </p:sp>
      <p:sp>
        <p:nvSpPr>
          <p:cNvPr id="9" name="Speech Bubble: Oval 8">
            <a:extLst>
              <a:ext uri="{FF2B5EF4-FFF2-40B4-BE49-F238E27FC236}">
                <a16:creationId xmlns:a16="http://schemas.microsoft.com/office/drawing/2014/main" id="{5B65A051-54B5-442B-81F5-75F7FCE60F95}"/>
              </a:ext>
            </a:extLst>
          </p:cNvPr>
          <p:cNvSpPr/>
          <p:nvPr/>
        </p:nvSpPr>
        <p:spPr>
          <a:xfrm>
            <a:off x="6436311" y="4136994"/>
            <a:ext cx="4767308" cy="2308194"/>
          </a:xfrm>
          <a:prstGeom prst="wedgeEllipseCallout">
            <a:avLst>
              <a:gd name="adj1" fmla="val -52453"/>
              <a:gd name="adj2" fmla="val -671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mj-lt"/>
                <a:cs typeface="Times New Roman" panose="02020603050405020304" pitchFamily="18" charset="0"/>
              </a:rPr>
              <a:t>At present, it is impossible to take all necessary measures, because the condition of 36-month period is in force</a:t>
            </a:r>
            <a:endParaRPr lang="en-US" dirty="0">
              <a:latin typeface="+mj-lt"/>
            </a:endParaRPr>
          </a:p>
        </p:txBody>
      </p:sp>
      <p:sp>
        <p:nvSpPr>
          <p:cNvPr id="4" name="Slaida numura vietturis 3">
            <a:extLst>
              <a:ext uri="{FF2B5EF4-FFF2-40B4-BE49-F238E27FC236}">
                <a16:creationId xmlns:a16="http://schemas.microsoft.com/office/drawing/2014/main" id="{14F65B8E-6384-48E0-8092-B1578FDDB4CF}"/>
              </a:ext>
            </a:extLst>
          </p:cNvPr>
          <p:cNvSpPr>
            <a:spLocks noGrp="1"/>
          </p:cNvSpPr>
          <p:nvPr>
            <p:ph type="sldNum" sz="quarter" idx="12"/>
          </p:nvPr>
        </p:nvSpPr>
        <p:spPr/>
        <p:txBody>
          <a:bodyPr/>
          <a:lstStyle/>
          <a:p>
            <a:fld id="{FAEF9944-A4F6-4C59-AEBD-678D6480B8EA}" type="slidenum">
              <a:rPr lang="en-US" smtClean="0"/>
              <a:t>11</a:t>
            </a:fld>
            <a:endParaRPr lang="en-US" dirty="0"/>
          </a:p>
        </p:txBody>
      </p:sp>
    </p:spTree>
    <p:extLst>
      <p:ext uri="{BB962C8B-B14F-4D97-AF65-F5344CB8AC3E}">
        <p14:creationId xmlns:p14="http://schemas.microsoft.com/office/powerpoint/2010/main" val="2913185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1AC40-7D4D-408B-A7E3-38A38EB19B1B}"/>
              </a:ext>
            </a:extLst>
          </p:cNvPr>
          <p:cNvSpPr>
            <a:spLocks noGrp="1"/>
          </p:cNvSpPr>
          <p:nvPr>
            <p:ph type="title"/>
          </p:nvPr>
        </p:nvSpPr>
        <p:spPr>
          <a:xfrm>
            <a:off x="642918" y="705113"/>
            <a:ext cx="3609486" cy="3693151"/>
          </a:xfrm>
        </p:spPr>
        <p:txBody>
          <a:bodyPr/>
          <a:lstStyle/>
          <a:p>
            <a:r>
              <a:rPr lang="en-GB" dirty="0"/>
              <a:t>Summary </a:t>
            </a:r>
            <a:r>
              <a:rPr lang="lv-LV" dirty="0"/>
              <a:t/>
            </a:r>
            <a:br>
              <a:rPr lang="lv-LV" dirty="0"/>
            </a:br>
            <a:r>
              <a:rPr lang="lv-LV" dirty="0"/>
              <a:t>(III)</a:t>
            </a:r>
            <a:endParaRPr lang="en-US" dirty="0"/>
          </a:p>
        </p:txBody>
      </p:sp>
      <p:sp>
        <p:nvSpPr>
          <p:cNvPr id="7" name="Content Placeholder 6">
            <a:extLst>
              <a:ext uri="{FF2B5EF4-FFF2-40B4-BE49-F238E27FC236}">
                <a16:creationId xmlns:a16="http://schemas.microsoft.com/office/drawing/2014/main" id="{9AD03EC6-1DA5-49BD-BBD6-1CA7A1679EF9}"/>
              </a:ext>
            </a:extLst>
          </p:cNvPr>
          <p:cNvSpPr>
            <a:spLocks noGrp="1"/>
          </p:cNvSpPr>
          <p:nvPr>
            <p:ph idx="1"/>
          </p:nvPr>
        </p:nvSpPr>
        <p:spPr/>
        <p:txBody>
          <a:bodyPr/>
          <a:lstStyle/>
          <a:p>
            <a:r>
              <a:rPr lang="en-GB" dirty="0"/>
              <a:t>Customer monitoring should be performed in accordance with pre-assessed risks and lending policies according to the needs of an enterprise</a:t>
            </a:r>
            <a:endParaRPr lang="lv-LV" dirty="0"/>
          </a:p>
          <a:p>
            <a:endParaRPr lang="lv-LV" dirty="0"/>
          </a:p>
          <a:p>
            <a:endParaRPr lang="lv-LV" dirty="0"/>
          </a:p>
          <a:p>
            <a:endParaRPr lang="lv-LV" dirty="0"/>
          </a:p>
          <a:p>
            <a:endParaRPr lang="lv-LV" dirty="0"/>
          </a:p>
          <a:p>
            <a:endParaRPr lang="en-US" dirty="0"/>
          </a:p>
        </p:txBody>
      </p:sp>
      <p:sp>
        <p:nvSpPr>
          <p:cNvPr id="8" name="Speech Bubble: Oval 7">
            <a:extLst>
              <a:ext uri="{FF2B5EF4-FFF2-40B4-BE49-F238E27FC236}">
                <a16:creationId xmlns:a16="http://schemas.microsoft.com/office/drawing/2014/main" id="{9383D73C-45EA-4A3E-8A22-7F298034EB52}"/>
              </a:ext>
            </a:extLst>
          </p:cNvPr>
          <p:cNvSpPr/>
          <p:nvPr/>
        </p:nvSpPr>
        <p:spPr>
          <a:xfrm>
            <a:off x="1340528" y="4136994"/>
            <a:ext cx="9863092" cy="2263806"/>
          </a:xfrm>
          <a:prstGeom prst="wedgeEllipseCallout">
            <a:avLst>
              <a:gd name="adj1" fmla="val 11984"/>
              <a:gd name="adj2" fmla="val -1102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mj-lt"/>
                <a:cs typeface="Times New Roman" panose="02020603050405020304" pitchFamily="18" charset="0"/>
              </a:rPr>
              <a:t>At present, risks are assessed subjectively.  </a:t>
            </a:r>
            <a:endParaRPr lang="lv-LV" dirty="0">
              <a:latin typeface="+mj-lt"/>
              <a:cs typeface="Times New Roman" panose="02020603050405020304" pitchFamily="18" charset="0"/>
            </a:endParaRPr>
          </a:p>
          <a:p>
            <a:pPr algn="ctr"/>
            <a:r>
              <a:rPr lang="en-GB" dirty="0">
                <a:latin typeface="+mj-lt"/>
                <a:cs typeface="Times New Roman" panose="02020603050405020304" pitchFamily="18" charset="0"/>
              </a:rPr>
              <a:t>There are two trends:</a:t>
            </a:r>
          </a:p>
          <a:p>
            <a:pPr marL="342900" indent="-342900" algn="ctr">
              <a:buAutoNum type="arabicPeriod"/>
            </a:pPr>
            <a:r>
              <a:rPr lang="en-GB" dirty="0">
                <a:latin typeface="+mj-lt"/>
                <a:cs typeface="Times New Roman" panose="02020603050405020304" pitchFamily="18" charset="0"/>
              </a:rPr>
              <a:t>To reduce post-payment time (precautionary principle). </a:t>
            </a:r>
          </a:p>
          <a:p>
            <a:pPr algn="ctr"/>
            <a:r>
              <a:rPr lang="en-GB" dirty="0">
                <a:latin typeface="+mj-lt"/>
                <a:cs typeface="Times New Roman" panose="02020603050405020304" pitchFamily="18" charset="0"/>
              </a:rPr>
              <a:t>2. To increase post-payment time (hoping for stabilization and governmental support)</a:t>
            </a:r>
            <a:endParaRPr lang="en-US" dirty="0">
              <a:latin typeface="+mj-lt"/>
            </a:endParaRPr>
          </a:p>
        </p:txBody>
      </p:sp>
      <p:sp>
        <p:nvSpPr>
          <p:cNvPr id="3" name="Slaida numura vietturis 2">
            <a:extLst>
              <a:ext uri="{FF2B5EF4-FFF2-40B4-BE49-F238E27FC236}">
                <a16:creationId xmlns:a16="http://schemas.microsoft.com/office/drawing/2014/main" id="{98C95015-0507-4133-9ABA-BE78B55288F5}"/>
              </a:ext>
            </a:extLst>
          </p:cNvPr>
          <p:cNvSpPr>
            <a:spLocks noGrp="1"/>
          </p:cNvSpPr>
          <p:nvPr>
            <p:ph type="sldNum" sz="quarter" idx="12"/>
          </p:nvPr>
        </p:nvSpPr>
        <p:spPr/>
        <p:txBody>
          <a:bodyPr/>
          <a:lstStyle/>
          <a:p>
            <a:fld id="{FAEF9944-A4F6-4C59-AEBD-678D6480B8EA}" type="slidenum">
              <a:rPr lang="en-US" smtClean="0"/>
              <a:t>12</a:t>
            </a:fld>
            <a:endParaRPr lang="en-US" dirty="0"/>
          </a:p>
        </p:txBody>
      </p:sp>
    </p:spTree>
    <p:extLst>
      <p:ext uri="{BB962C8B-B14F-4D97-AF65-F5344CB8AC3E}">
        <p14:creationId xmlns:p14="http://schemas.microsoft.com/office/powerpoint/2010/main" val="1086324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86CAB-91CA-4986-A684-8F1A72E366AD}"/>
              </a:ext>
            </a:extLst>
          </p:cNvPr>
          <p:cNvSpPr>
            <a:spLocks noGrp="1"/>
          </p:cNvSpPr>
          <p:nvPr>
            <p:ph type="title"/>
          </p:nvPr>
        </p:nvSpPr>
        <p:spPr>
          <a:xfrm>
            <a:off x="642918" y="705113"/>
            <a:ext cx="3599898" cy="3391399"/>
          </a:xfrm>
        </p:spPr>
        <p:txBody>
          <a:bodyPr/>
          <a:lstStyle/>
          <a:p>
            <a:r>
              <a:rPr lang="lv-LV" dirty="0" err="1"/>
              <a:t>Summary</a:t>
            </a:r>
            <a:r>
              <a:rPr lang="lv-LV" dirty="0"/>
              <a:t> </a:t>
            </a:r>
            <a:br>
              <a:rPr lang="lv-LV" dirty="0"/>
            </a:br>
            <a:r>
              <a:rPr lang="lv-LV" dirty="0"/>
              <a:t>(V)</a:t>
            </a:r>
            <a:endParaRPr lang="en-US" dirty="0"/>
          </a:p>
        </p:txBody>
      </p:sp>
      <p:sp>
        <p:nvSpPr>
          <p:cNvPr id="3" name="Content Placeholder 2">
            <a:extLst>
              <a:ext uri="{FF2B5EF4-FFF2-40B4-BE49-F238E27FC236}">
                <a16:creationId xmlns:a16="http://schemas.microsoft.com/office/drawing/2014/main" id="{DA44BA8B-3597-4039-9906-6D50E7D43A79}"/>
              </a:ext>
            </a:extLst>
          </p:cNvPr>
          <p:cNvSpPr>
            <a:spLocks noGrp="1"/>
          </p:cNvSpPr>
          <p:nvPr>
            <p:ph idx="1"/>
          </p:nvPr>
        </p:nvSpPr>
        <p:spPr/>
        <p:txBody>
          <a:bodyPr/>
          <a:lstStyle/>
          <a:p>
            <a:r>
              <a:rPr lang="en-GB" dirty="0"/>
              <a:t>Review regularly whether the current policy regarding debt collection is effective, whether the criteria of Section 9 of the Enterprise Income Tax Law and Section 105 of the Value Added Tax Law for reducing tax costs are met</a:t>
            </a:r>
            <a:endParaRPr lang="lv-LV" dirty="0"/>
          </a:p>
          <a:p>
            <a:endParaRPr lang="lv-LV" dirty="0"/>
          </a:p>
          <a:p>
            <a:endParaRPr lang="lv-LV" dirty="0"/>
          </a:p>
          <a:p>
            <a:endParaRPr lang="lv-LV" dirty="0"/>
          </a:p>
          <a:p>
            <a:endParaRPr lang="en-US" dirty="0"/>
          </a:p>
        </p:txBody>
      </p:sp>
      <p:sp>
        <p:nvSpPr>
          <p:cNvPr id="5" name="Speech Bubble: Oval 4">
            <a:extLst>
              <a:ext uri="{FF2B5EF4-FFF2-40B4-BE49-F238E27FC236}">
                <a16:creationId xmlns:a16="http://schemas.microsoft.com/office/drawing/2014/main" id="{1E517280-B3C6-4162-BBB7-7916469E1D10}"/>
              </a:ext>
            </a:extLst>
          </p:cNvPr>
          <p:cNvSpPr/>
          <p:nvPr/>
        </p:nvSpPr>
        <p:spPr>
          <a:xfrm>
            <a:off x="2627791" y="4030462"/>
            <a:ext cx="8247356" cy="2352584"/>
          </a:xfrm>
          <a:prstGeom prst="wedgeEllipseCallout">
            <a:avLst>
              <a:gd name="adj1" fmla="val 36630"/>
              <a:gd name="adj2" fmla="val -755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mj-lt"/>
              </a:rPr>
              <a:t>Follow the Government policies in the state that influence economic processes in the situation of crisis, including the policy of awarding grants and benefits which promote the solvency of debtors.</a:t>
            </a:r>
            <a:endParaRPr lang="en-US" dirty="0">
              <a:latin typeface="+mj-lt"/>
            </a:endParaRPr>
          </a:p>
        </p:txBody>
      </p:sp>
      <p:sp>
        <p:nvSpPr>
          <p:cNvPr id="4" name="Slaida numura vietturis 3">
            <a:extLst>
              <a:ext uri="{FF2B5EF4-FFF2-40B4-BE49-F238E27FC236}">
                <a16:creationId xmlns:a16="http://schemas.microsoft.com/office/drawing/2014/main" id="{D6FB0822-F5EC-4863-A0CA-AAC9995A8D4B}"/>
              </a:ext>
            </a:extLst>
          </p:cNvPr>
          <p:cNvSpPr>
            <a:spLocks noGrp="1"/>
          </p:cNvSpPr>
          <p:nvPr>
            <p:ph type="sldNum" sz="quarter" idx="12"/>
          </p:nvPr>
        </p:nvSpPr>
        <p:spPr/>
        <p:txBody>
          <a:bodyPr/>
          <a:lstStyle/>
          <a:p>
            <a:fld id="{FAEF9944-A4F6-4C59-AEBD-678D6480B8EA}" type="slidenum">
              <a:rPr lang="en-US" smtClean="0"/>
              <a:t>13</a:t>
            </a:fld>
            <a:endParaRPr lang="en-US" dirty="0"/>
          </a:p>
        </p:txBody>
      </p:sp>
    </p:spTree>
    <p:extLst>
      <p:ext uri="{BB962C8B-B14F-4D97-AF65-F5344CB8AC3E}">
        <p14:creationId xmlns:p14="http://schemas.microsoft.com/office/powerpoint/2010/main" val="2302135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59121D7-832A-401D-AEC9-95693E05E59D}"/>
              </a:ext>
            </a:extLst>
          </p:cNvPr>
          <p:cNvSpPr>
            <a:spLocks noGrp="1"/>
          </p:cNvSpPr>
          <p:nvPr>
            <p:ph type="title"/>
          </p:nvPr>
        </p:nvSpPr>
        <p:spPr/>
        <p:txBody>
          <a:bodyPr/>
          <a:lstStyle/>
          <a:p>
            <a:r>
              <a:rPr lang="en-GB" dirty="0"/>
              <a:t>Thank you for your attention!</a:t>
            </a:r>
            <a:endParaRPr lang="lv-LV" dirty="0"/>
          </a:p>
        </p:txBody>
      </p:sp>
      <p:sp>
        <p:nvSpPr>
          <p:cNvPr id="3" name="Satura vietturis 2">
            <a:extLst>
              <a:ext uri="{FF2B5EF4-FFF2-40B4-BE49-F238E27FC236}">
                <a16:creationId xmlns:a16="http://schemas.microsoft.com/office/drawing/2014/main" id="{8E534A25-DAC4-4F4F-9A5F-8674A25AF114}"/>
              </a:ext>
            </a:extLst>
          </p:cNvPr>
          <p:cNvSpPr>
            <a:spLocks noGrp="1"/>
          </p:cNvSpPr>
          <p:nvPr>
            <p:ph idx="1"/>
          </p:nvPr>
        </p:nvSpPr>
        <p:spPr/>
        <p:txBody>
          <a:bodyPr>
            <a:normAutofit/>
          </a:bodyPr>
          <a:lstStyle/>
          <a:p>
            <a:pPr algn="ctr"/>
            <a:endParaRPr lang="lv-LV" sz="2800" dirty="0"/>
          </a:p>
          <a:p>
            <a:pPr algn="ctr"/>
            <a:endParaRPr lang="lv-LV" sz="2800" dirty="0"/>
          </a:p>
          <a:p>
            <a:pPr algn="ctr"/>
            <a:endParaRPr lang="lv-LV" sz="2800" dirty="0"/>
          </a:p>
          <a:p>
            <a:pPr algn="ctr"/>
            <a:endParaRPr lang="lv-LV" sz="2800" dirty="0"/>
          </a:p>
          <a:p>
            <a:pPr algn="ctr"/>
            <a:endParaRPr lang="lv-LV" sz="2800" dirty="0"/>
          </a:p>
          <a:p>
            <a:pPr algn="ctr"/>
            <a:r>
              <a:rPr lang="lv-LV" sz="2800" dirty="0"/>
              <a:t>Time for questions</a:t>
            </a:r>
          </a:p>
        </p:txBody>
      </p:sp>
      <p:pic>
        <p:nvPicPr>
          <p:cNvPr id="4" name="Attēls 3">
            <a:extLst>
              <a:ext uri="{FF2B5EF4-FFF2-40B4-BE49-F238E27FC236}">
                <a16:creationId xmlns:a16="http://schemas.microsoft.com/office/drawing/2014/main" id="{955C8295-555A-462D-8B03-D882BF695CE8}"/>
              </a:ext>
            </a:extLst>
          </p:cNvPr>
          <p:cNvPicPr>
            <a:picLocks noChangeAspect="1"/>
          </p:cNvPicPr>
          <p:nvPr/>
        </p:nvPicPr>
        <p:blipFill>
          <a:blip r:embed="rId2"/>
          <a:stretch>
            <a:fillRect/>
          </a:stretch>
        </p:blipFill>
        <p:spPr>
          <a:xfrm>
            <a:off x="6732608" y="955390"/>
            <a:ext cx="3460538" cy="3529749"/>
          </a:xfrm>
          <a:prstGeom prst="rect">
            <a:avLst/>
          </a:prstGeom>
        </p:spPr>
      </p:pic>
      <p:sp>
        <p:nvSpPr>
          <p:cNvPr id="5" name="Slaida numura vietturis 4">
            <a:extLst>
              <a:ext uri="{FF2B5EF4-FFF2-40B4-BE49-F238E27FC236}">
                <a16:creationId xmlns:a16="http://schemas.microsoft.com/office/drawing/2014/main" id="{C6FF9028-01D6-4ED1-89B6-767E5FB4E633}"/>
              </a:ext>
            </a:extLst>
          </p:cNvPr>
          <p:cNvSpPr>
            <a:spLocks noGrp="1"/>
          </p:cNvSpPr>
          <p:nvPr>
            <p:ph type="sldNum" sz="quarter" idx="12"/>
          </p:nvPr>
        </p:nvSpPr>
        <p:spPr/>
        <p:txBody>
          <a:bodyPr/>
          <a:lstStyle/>
          <a:p>
            <a:fld id="{FAEF9944-A4F6-4C59-AEBD-678D6480B8EA}" type="slidenum">
              <a:rPr lang="en-US" smtClean="0"/>
              <a:t>14</a:t>
            </a:fld>
            <a:endParaRPr lang="en-US" dirty="0"/>
          </a:p>
        </p:txBody>
      </p:sp>
    </p:spTree>
    <p:extLst>
      <p:ext uri="{BB962C8B-B14F-4D97-AF65-F5344CB8AC3E}">
        <p14:creationId xmlns:p14="http://schemas.microsoft.com/office/powerpoint/2010/main" val="102498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692C8-72F3-45DC-BBC1-E14F6E7C619F}"/>
              </a:ext>
            </a:extLst>
          </p:cNvPr>
          <p:cNvSpPr>
            <a:spLocks noGrp="1"/>
          </p:cNvSpPr>
          <p:nvPr>
            <p:ph type="title"/>
          </p:nvPr>
        </p:nvSpPr>
        <p:spPr/>
        <p:txBody>
          <a:bodyPr>
            <a:normAutofit/>
          </a:bodyPr>
          <a:lstStyle/>
          <a:p>
            <a:r>
              <a:rPr lang="en-GB" dirty="0"/>
              <a:t>About the College</a:t>
            </a:r>
            <a:r>
              <a:rPr lang="lv-LV" dirty="0"/>
              <a:t/>
            </a:r>
            <a:br>
              <a:rPr lang="lv-LV" dirty="0"/>
            </a:br>
            <a:r>
              <a:rPr lang="lv-LV" dirty="0"/>
              <a:t>(I)</a:t>
            </a:r>
            <a:endParaRPr lang="en-US" dirty="0"/>
          </a:p>
        </p:txBody>
      </p:sp>
      <p:graphicFrame>
        <p:nvGraphicFramePr>
          <p:cNvPr id="4" name="Satura vietturis 3">
            <a:extLst>
              <a:ext uri="{FF2B5EF4-FFF2-40B4-BE49-F238E27FC236}">
                <a16:creationId xmlns:a16="http://schemas.microsoft.com/office/drawing/2014/main" id="{D379FBE8-A53F-4F74-A09A-0736F1D5D742}"/>
              </a:ext>
            </a:extLst>
          </p:cNvPr>
          <p:cNvGraphicFramePr>
            <a:graphicFrameLocks noGrp="1"/>
          </p:cNvGraphicFramePr>
          <p:nvPr>
            <p:ph idx="1"/>
            <p:extLst>
              <p:ext uri="{D42A27DB-BD31-4B8C-83A1-F6EECF244321}">
                <p14:modId xmlns:p14="http://schemas.microsoft.com/office/powerpoint/2010/main" val="2159092895"/>
              </p:ext>
            </p:extLst>
          </p:nvPr>
        </p:nvGraphicFramePr>
        <p:xfrm>
          <a:off x="5376863" y="480767"/>
          <a:ext cx="6172200" cy="5991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aida numura vietturis 2">
            <a:extLst>
              <a:ext uri="{FF2B5EF4-FFF2-40B4-BE49-F238E27FC236}">
                <a16:creationId xmlns:a16="http://schemas.microsoft.com/office/drawing/2014/main" id="{C1A0F490-C0E4-4CEB-823D-2644A2AB4770}"/>
              </a:ext>
            </a:extLst>
          </p:cNvPr>
          <p:cNvSpPr>
            <a:spLocks noGrp="1"/>
          </p:cNvSpPr>
          <p:nvPr>
            <p:ph type="sldNum" sz="quarter" idx="12"/>
          </p:nvPr>
        </p:nvSpPr>
        <p:spPr/>
        <p:txBody>
          <a:bodyPr/>
          <a:lstStyle/>
          <a:p>
            <a:fld id="{FAEF9944-A4F6-4C59-AEBD-678D6480B8EA}" type="slidenum">
              <a:rPr lang="en-US" smtClean="0"/>
              <a:t>2</a:t>
            </a:fld>
            <a:endParaRPr lang="en-US" dirty="0"/>
          </a:p>
        </p:txBody>
      </p:sp>
    </p:spTree>
    <p:extLst>
      <p:ext uri="{BB962C8B-B14F-4D97-AF65-F5344CB8AC3E}">
        <p14:creationId xmlns:p14="http://schemas.microsoft.com/office/powerpoint/2010/main" val="333803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692C8-72F3-45DC-BBC1-E14F6E7C619F}"/>
              </a:ext>
            </a:extLst>
          </p:cNvPr>
          <p:cNvSpPr>
            <a:spLocks noGrp="1"/>
          </p:cNvSpPr>
          <p:nvPr>
            <p:ph type="title"/>
          </p:nvPr>
        </p:nvSpPr>
        <p:spPr/>
        <p:txBody>
          <a:bodyPr>
            <a:normAutofit/>
          </a:bodyPr>
          <a:lstStyle/>
          <a:p>
            <a:r>
              <a:rPr lang="en-GB" dirty="0"/>
              <a:t>About the College</a:t>
            </a:r>
            <a:r>
              <a:rPr lang="lv-LV" dirty="0"/>
              <a:t/>
            </a:r>
            <a:br>
              <a:rPr lang="lv-LV" dirty="0"/>
            </a:br>
            <a:r>
              <a:rPr lang="lv-LV" dirty="0"/>
              <a:t>(II)</a:t>
            </a:r>
            <a:endParaRPr lang="en-US" dirty="0"/>
          </a:p>
        </p:txBody>
      </p:sp>
      <p:graphicFrame>
        <p:nvGraphicFramePr>
          <p:cNvPr id="4" name="Satura vietturis 3">
            <a:extLst>
              <a:ext uri="{FF2B5EF4-FFF2-40B4-BE49-F238E27FC236}">
                <a16:creationId xmlns:a16="http://schemas.microsoft.com/office/drawing/2014/main" id="{D379FBE8-A53F-4F74-A09A-0736F1D5D742}"/>
              </a:ext>
            </a:extLst>
          </p:cNvPr>
          <p:cNvGraphicFramePr>
            <a:graphicFrameLocks noGrp="1"/>
          </p:cNvGraphicFramePr>
          <p:nvPr>
            <p:ph idx="1"/>
            <p:extLst>
              <p:ext uri="{D42A27DB-BD31-4B8C-83A1-F6EECF244321}">
                <p14:modId xmlns:p14="http://schemas.microsoft.com/office/powerpoint/2010/main" val="23473526"/>
              </p:ext>
            </p:extLst>
          </p:nvPr>
        </p:nvGraphicFramePr>
        <p:xfrm>
          <a:off x="5376863" y="559293"/>
          <a:ext cx="6172200" cy="5912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aida numura vietturis 2">
            <a:extLst>
              <a:ext uri="{FF2B5EF4-FFF2-40B4-BE49-F238E27FC236}">
                <a16:creationId xmlns:a16="http://schemas.microsoft.com/office/drawing/2014/main" id="{C1A0F490-C0E4-4CEB-823D-2644A2AB4770}"/>
              </a:ext>
            </a:extLst>
          </p:cNvPr>
          <p:cNvSpPr>
            <a:spLocks noGrp="1"/>
          </p:cNvSpPr>
          <p:nvPr>
            <p:ph type="sldNum" sz="quarter" idx="12"/>
          </p:nvPr>
        </p:nvSpPr>
        <p:spPr/>
        <p:txBody>
          <a:bodyPr/>
          <a:lstStyle/>
          <a:p>
            <a:fld id="{FAEF9944-A4F6-4C59-AEBD-678D6480B8EA}" type="slidenum">
              <a:rPr lang="en-US" smtClean="0"/>
              <a:t>3</a:t>
            </a:fld>
            <a:endParaRPr lang="en-US" dirty="0"/>
          </a:p>
        </p:txBody>
      </p:sp>
    </p:spTree>
    <p:extLst>
      <p:ext uri="{BB962C8B-B14F-4D97-AF65-F5344CB8AC3E}">
        <p14:creationId xmlns:p14="http://schemas.microsoft.com/office/powerpoint/2010/main" val="3601270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BABD-D834-4FF7-A28B-574CEDEA4BAF}"/>
              </a:ext>
            </a:extLst>
          </p:cNvPr>
          <p:cNvSpPr>
            <a:spLocks noGrp="1"/>
          </p:cNvSpPr>
          <p:nvPr>
            <p:ph type="title"/>
          </p:nvPr>
        </p:nvSpPr>
        <p:spPr>
          <a:xfrm>
            <a:off x="642918" y="705113"/>
            <a:ext cx="3411973" cy="4442959"/>
          </a:xfrm>
        </p:spPr>
        <p:txBody>
          <a:bodyPr/>
          <a:lstStyle/>
          <a:p>
            <a:r>
              <a:rPr lang="en-GB" dirty="0"/>
              <a:t>Goal of the research</a:t>
            </a:r>
            <a:endParaRPr lang="en-US" dirty="0"/>
          </a:p>
        </p:txBody>
      </p:sp>
      <p:sp>
        <p:nvSpPr>
          <p:cNvPr id="5" name="Satura vietturis 2">
            <a:extLst>
              <a:ext uri="{FF2B5EF4-FFF2-40B4-BE49-F238E27FC236}">
                <a16:creationId xmlns:a16="http://schemas.microsoft.com/office/drawing/2014/main" id="{2BD3938C-0717-401A-913F-05592C9843EA}"/>
              </a:ext>
            </a:extLst>
          </p:cNvPr>
          <p:cNvSpPr>
            <a:spLocks noGrp="1"/>
          </p:cNvSpPr>
          <p:nvPr>
            <p:ph idx="1"/>
          </p:nvPr>
        </p:nvSpPr>
        <p:spPr>
          <a:xfrm>
            <a:off x="5376863" y="704850"/>
            <a:ext cx="6172200" cy="5197475"/>
          </a:xfrm>
        </p:spPr>
        <p:txBody>
          <a:bodyPr>
            <a:normAutofit/>
          </a:bodyPr>
          <a:lstStyle/>
          <a:p>
            <a:pPr marL="0" indent="0">
              <a:buNone/>
            </a:pPr>
            <a:endParaRPr lang="lv-LV" sz="1800" dirty="0">
              <a:latin typeface="Times New Roman" panose="02020603050405020304" pitchFamily="18" charset="0"/>
              <a:cs typeface="Times New Roman" panose="02020603050405020304" pitchFamily="18" charset="0"/>
            </a:endParaRPr>
          </a:p>
          <a:p>
            <a:pPr marL="0" indent="0">
              <a:buNone/>
            </a:pPr>
            <a:endParaRPr lang="lv-LV" sz="1800" dirty="0">
              <a:latin typeface="Times New Roman" panose="02020603050405020304" pitchFamily="18" charset="0"/>
              <a:cs typeface="Times New Roman" panose="02020603050405020304" pitchFamily="18" charset="0"/>
            </a:endParaRPr>
          </a:p>
          <a:p>
            <a:pPr marL="0" indent="0">
              <a:buNone/>
            </a:pPr>
            <a:endParaRPr lang="lv-LV" dirty="0">
              <a:latin typeface="Times New Roman" panose="02020603050405020304" pitchFamily="18" charset="0"/>
              <a:cs typeface="Times New Roman" panose="02020603050405020304" pitchFamily="18" charset="0"/>
            </a:endParaRPr>
          </a:p>
          <a:p>
            <a:endParaRPr lang="lv-LV" sz="2900" dirty="0">
              <a:latin typeface="+mj-lt"/>
              <a:cs typeface="Times New Roman" panose="02020603050405020304" pitchFamily="18" charset="0"/>
            </a:endParaRPr>
          </a:p>
          <a:p>
            <a:endParaRPr lang="lv-LV" sz="2900" dirty="0">
              <a:latin typeface="+mj-lt"/>
              <a:cs typeface="Times New Roman" panose="02020603050405020304" pitchFamily="18" charset="0"/>
            </a:endParaRPr>
          </a:p>
          <a:p>
            <a:pPr marL="0" indent="0">
              <a:buNone/>
            </a:pPr>
            <a:endParaRPr lang="lv-LV" sz="1800" b="1" dirty="0">
              <a:latin typeface="Times New Roman" panose="02020603050405020304" pitchFamily="18" charset="0"/>
              <a:cs typeface="Times New Roman" panose="02020603050405020304" pitchFamily="18" charset="0"/>
            </a:endParaRPr>
          </a:p>
          <a:p>
            <a:pPr marL="0" indent="0">
              <a:buNone/>
            </a:pPr>
            <a:endParaRPr lang="lv-LV" b="1" dirty="0">
              <a:latin typeface="Times New Roman" panose="02020603050405020304" pitchFamily="18" charset="0"/>
              <a:cs typeface="Times New Roman" panose="02020603050405020304" pitchFamily="18" charset="0"/>
            </a:endParaRPr>
          </a:p>
          <a:p>
            <a:pPr marL="0" indent="0">
              <a:buNone/>
            </a:pPr>
            <a:endParaRPr lang="lv-LV" sz="2400" dirty="0">
              <a:latin typeface="Times New Roman" panose="02020603050405020304" pitchFamily="18" charset="0"/>
              <a:cs typeface="Times New Roman" panose="02020603050405020304" pitchFamily="18" charset="0"/>
            </a:endParaRPr>
          </a:p>
        </p:txBody>
      </p:sp>
      <p:sp>
        <p:nvSpPr>
          <p:cNvPr id="4" name="Slaida numura vietturis 3">
            <a:extLst>
              <a:ext uri="{FF2B5EF4-FFF2-40B4-BE49-F238E27FC236}">
                <a16:creationId xmlns:a16="http://schemas.microsoft.com/office/drawing/2014/main" id="{5DF88195-C0B5-4C13-BED8-B86BB4B55F18}"/>
              </a:ext>
            </a:extLst>
          </p:cNvPr>
          <p:cNvSpPr>
            <a:spLocks noGrp="1"/>
          </p:cNvSpPr>
          <p:nvPr>
            <p:ph type="sldNum" sz="quarter" idx="12"/>
          </p:nvPr>
        </p:nvSpPr>
        <p:spPr/>
        <p:txBody>
          <a:bodyPr/>
          <a:lstStyle/>
          <a:p>
            <a:fld id="{FAEF9944-A4F6-4C59-AEBD-678D6480B8EA}" type="slidenum">
              <a:rPr lang="en-US" smtClean="0"/>
              <a:t>4</a:t>
            </a:fld>
            <a:endParaRPr lang="en-US" dirty="0"/>
          </a:p>
        </p:txBody>
      </p:sp>
      <p:graphicFrame>
        <p:nvGraphicFramePr>
          <p:cNvPr id="3" name="Shēma 2">
            <a:extLst>
              <a:ext uri="{FF2B5EF4-FFF2-40B4-BE49-F238E27FC236}">
                <a16:creationId xmlns:a16="http://schemas.microsoft.com/office/drawing/2014/main" id="{005542AE-B3F2-439C-86BE-CF70684CABFA}"/>
              </a:ext>
            </a:extLst>
          </p:cNvPr>
          <p:cNvGraphicFramePr/>
          <p:nvPr>
            <p:extLst>
              <p:ext uri="{D42A27DB-BD31-4B8C-83A1-F6EECF244321}">
                <p14:modId xmlns:p14="http://schemas.microsoft.com/office/powerpoint/2010/main" val="3879001371"/>
              </p:ext>
            </p:extLst>
          </p:nvPr>
        </p:nvGraphicFramePr>
        <p:xfrm>
          <a:off x="5260157" y="782425"/>
          <a:ext cx="6389278" cy="5627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2858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5B1947E-A227-4214-A082-202F1BBF820F}"/>
              </a:ext>
            </a:extLst>
          </p:cNvPr>
          <p:cNvSpPr>
            <a:spLocks noGrp="1"/>
          </p:cNvSpPr>
          <p:nvPr>
            <p:ph type="title"/>
          </p:nvPr>
        </p:nvSpPr>
        <p:spPr>
          <a:xfrm>
            <a:off x="320512" y="705112"/>
            <a:ext cx="4062952" cy="5429357"/>
          </a:xfrm>
        </p:spPr>
        <p:txBody>
          <a:bodyPr/>
          <a:lstStyle/>
          <a:p>
            <a:r>
              <a:rPr lang="en-GB" dirty="0"/>
              <a:t>Tasks of the research</a:t>
            </a:r>
            <a:r>
              <a:rPr lang="lv-LV" dirty="0"/>
              <a:t/>
            </a:r>
            <a:br>
              <a:rPr lang="lv-LV" dirty="0"/>
            </a:br>
            <a:r>
              <a:rPr lang="lv-LV" dirty="0"/>
              <a:t/>
            </a:r>
            <a:br>
              <a:rPr lang="lv-LV" dirty="0"/>
            </a:br>
            <a:endParaRPr lang="lv-LV" sz="1800" dirty="0"/>
          </a:p>
        </p:txBody>
      </p:sp>
      <p:graphicFrame>
        <p:nvGraphicFramePr>
          <p:cNvPr id="4" name="Satura vietturis 3">
            <a:extLst>
              <a:ext uri="{FF2B5EF4-FFF2-40B4-BE49-F238E27FC236}">
                <a16:creationId xmlns:a16="http://schemas.microsoft.com/office/drawing/2014/main" id="{09DD445A-9342-4B87-BE5C-99AA6827041C}"/>
              </a:ext>
            </a:extLst>
          </p:cNvPr>
          <p:cNvGraphicFramePr>
            <a:graphicFrameLocks noGrp="1"/>
          </p:cNvGraphicFramePr>
          <p:nvPr>
            <p:ph idx="1"/>
            <p:extLst>
              <p:ext uri="{D42A27DB-BD31-4B8C-83A1-F6EECF244321}">
                <p14:modId xmlns:p14="http://schemas.microsoft.com/office/powerpoint/2010/main" val="1798178788"/>
              </p:ext>
            </p:extLst>
          </p:nvPr>
        </p:nvGraphicFramePr>
        <p:xfrm>
          <a:off x="4927108" y="426128"/>
          <a:ext cx="7075502" cy="5894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aida numura vietturis 2">
            <a:extLst>
              <a:ext uri="{FF2B5EF4-FFF2-40B4-BE49-F238E27FC236}">
                <a16:creationId xmlns:a16="http://schemas.microsoft.com/office/drawing/2014/main" id="{F8722007-0ED0-4E08-901E-BC84881926A8}"/>
              </a:ext>
            </a:extLst>
          </p:cNvPr>
          <p:cNvSpPr>
            <a:spLocks noGrp="1"/>
          </p:cNvSpPr>
          <p:nvPr>
            <p:ph type="sldNum" sz="quarter" idx="12"/>
          </p:nvPr>
        </p:nvSpPr>
        <p:spPr/>
        <p:txBody>
          <a:bodyPr/>
          <a:lstStyle/>
          <a:p>
            <a:fld id="{FAEF9944-A4F6-4C59-AEBD-678D6480B8EA}" type="slidenum">
              <a:rPr lang="en-US" smtClean="0"/>
              <a:t>5</a:t>
            </a:fld>
            <a:endParaRPr lang="en-US" dirty="0"/>
          </a:p>
        </p:txBody>
      </p:sp>
    </p:spTree>
    <p:extLst>
      <p:ext uri="{BB962C8B-B14F-4D97-AF65-F5344CB8AC3E}">
        <p14:creationId xmlns:p14="http://schemas.microsoft.com/office/powerpoint/2010/main" val="2973389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692C8-72F3-45DC-BBC1-E14F6E7C619F}"/>
              </a:ext>
            </a:extLst>
          </p:cNvPr>
          <p:cNvSpPr>
            <a:spLocks noGrp="1"/>
          </p:cNvSpPr>
          <p:nvPr>
            <p:ph type="title"/>
          </p:nvPr>
        </p:nvSpPr>
        <p:spPr/>
        <p:txBody>
          <a:bodyPr>
            <a:normAutofit/>
          </a:bodyPr>
          <a:lstStyle/>
          <a:p>
            <a:r>
              <a:rPr lang="en-GB" dirty="0"/>
              <a:t>Topicality of the chosen theme in the context of Covid-19 (I)</a:t>
            </a:r>
            <a:endParaRPr lang="en-US" dirty="0"/>
          </a:p>
        </p:txBody>
      </p:sp>
      <p:graphicFrame>
        <p:nvGraphicFramePr>
          <p:cNvPr id="4" name="Satura vietturis 3">
            <a:extLst>
              <a:ext uri="{FF2B5EF4-FFF2-40B4-BE49-F238E27FC236}">
                <a16:creationId xmlns:a16="http://schemas.microsoft.com/office/drawing/2014/main" id="{D379FBE8-A53F-4F74-A09A-0736F1D5D742}"/>
              </a:ext>
            </a:extLst>
          </p:cNvPr>
          <p:cNvGraphicFramePr>
            <a:graphicFrameLocks noGrp="1"/>
          </p:cNvGraphicFramePr>
          <p:nvPr>
            <p:ph idx="1"/>
            <p:extLst>
              <p:ext uri="{D42A27DB-BD31-4B8C-83A1-F6EECF244321}">
                <p14:modId xmlns:p14="http://schemas.microsoft.com/office/powerpoint/2010/main" val="1850059050"/>
              </p:ext>
            </p:extLst>
          </p:nvPr>
        </p:nvGraphicFramePr>
        <p:xfrm>
          <a:off x="5376863" y="559293"/>
          <a:ext cx="6172200" cy="5912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aida numura vietturis 2">
            <a:extLst>
              <a:ext uri="{FF2B5EF4-FFF2-40B4-BE49-F238E27FC236}">
                <a16:creationId xmlns:a16="http://schemas.microsoft.com/office/drawing/2014/main" id="{C1A0F490-C0E4-4CEB-823D-2644A2AB4770}"/>
              </a:ext>
            </a:extLst>
          </p:cNvPr>
          <p:cNvSpPr>
            <a:spLocks noGrp="1"/>
          </p:cNvSpPr>
          <p:nvPr>
            <p:ph type="sldNum" sz="quarter" idx="12"/>
          </p:nvPr>
        </p:nvSpPr>
        <p:spPr/>
        <p:txBody>
          <a:bodyPr/>
          <a:lstStyle/>
          <a:p>
            <a:fld id="{FAEF9944-A4F6-4C59-AEBD-678D6480B8EA}" type="slidenum">
              <a:rPr lang="en-US" smtClean="0"/>
              <a:t>6</a:t>
            </a:fld>
            <a:endParaRPr lang="en-US" dirty="0"/>
          </a:p>
        </p:txBody>
      </p:sp>
    </p:spTree>
    <p:extLst>
      <p:ext uri="{BB962C8B-B14F-4D97-AF65-F5344CB8AC3E}">
        <p14:creationId xmlns:p14="http://schemas.microsoft.com/office/powerpoint/2010/main" val="1975184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5DF47-1DED-43D3-BC52-764177C626D5}"/>
              </a:ext>
            </a:extLst>
          </p:cNvPr>
          <p:cNvSpPr>
            <a:spLocks noGrp="1"/>
          </p:cNvSpPr>
          <p:nvPr>
            <p:ph type="title"/>
          </p:nvPr>
        </p:nvSpPr>
        <p:spPr>
          <a:xfrm>
            <a:off x="642918" y="705113"/>
            <a:ext cx="3709626" cy="5429357"/>
          </a:xfrm>
        </p:spPr>
        <p:txBody>
          <a:bodyPr/>
          <a:lstStyle/>
          <a:p>
            <a:r>
              <a:rPr lang="lv-LV" dirty="0"/>
              <a:t>Research methodology</a:t>
            </a:r>
            <a:endParaRPr lang="en-US" dirty="0"/>
          </a:p>
        </p:txBody>
      </p:sp>
      <p:graphicFrame>
        <p:nvGraphicFramePr>
          <p:cNvPr id="5" name="Content Placeholder 4">
            <a:extLst>
              <a:ext uri="{FF2B5EF4-FFF2-40B4-BE49-F238E27FC236}">
                <a16:creationId xmlns:a16="http://schemas.microsoft.com/office/drawing/2014/main" id="{8D3FA648-AB39-4326-BAC7-89851F4D9AFD}"/>
              </a:ext>
            </a:extLst>
          </p:cNvPr>
          <p:cNvGraphicFramePr>
            <a:graphicFrameLocks noGrp="1"/>
          </p:cNvGraphicFramePr>
          <p:nvPr>
            <p:ph idx="1"/>
            <p:extLst>
              <p:ext uri="{D42A27DB-BD31-4B8C-83A1-F6EECF244321}">
                <p14:modId xmlns:p14="http://schemas.microsoft.com/office/powerpoint/2010/main" val="893802769"/>
              </p:ext>
            </p:extLst>
          </p:nvPr>
        </p:nvGraphicFramePr>
        <p:xfrm>
          <a:off x="4776186" y="159799"/>
          <a:ext cx="7182035" cy="63475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aida numura vietturis 2">
            <a:extLst>
              <a:ext uri="{FF2B5EF4-FFF2-40B4-BE49-F238E27FC236}">
                <a16:creationId xmlns:a16="http://schemas.microsoft.com/office/drawing/2014/main" id="{16DF22C8-12E6-4FDB-BB49-C833E7A711FA}"/>
              </a:ext>
            </a:extLst>
          </p:cNvPr>
          <p:cNvSpPr>
            <a:spLocks noGrp="1"/>
          </p:cNvSpPr>
          <p:nvPr>
            <p:ph type="sldNum" sz="quarter" idx="12"/>
          </p:nvPr>
        </p:nvSpPr>
        <p:spPr/>
        <p:txBody>
          <a:bodyPr/>
          <a:lstStyle/>
          <a:p>
            <a:fld id="{FAEF9944-A4F6-4C59-AEBD-678D6480B8EA}" type="slidenum">
              <a:rPr lang="en-US" smtClean="0"/>
              <a:t>7</a:t>
            </a:fld>
            <a:endParaRPr lang="en-US" dirty="0"/>
          </a:p>
        </p:txBody>
      </p:sp>
    </p:spTree>
    <p:extLst>
      <p:ext uri="{BB962C8B-B14F-4D97-AF65-F5344CB8AC3E}">
        <p14:creationId xmlns:p14="http://schemas.microsoft.com/office/powerpoint/2010/main" val="1156845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7751C-0BC2-4B7F-9238-8256665D9756}"/>
              </a:ext>
            </a:extLst>
          </p:cNvPr>
          <p:cNvSpPr>
            <a:spLocks noGrp="1"/>
          </p:cNvSpPr>
          <p:nvPr>
            <p:ph type="title"/>
          </p:nvPr>
        </p:nvSpPr>
        <p:spPr>
          <a:xfrm>
            <a:off x="642918" y="705113"/>
            <a:ext cx="3411973" cy="3181087"/>
          </a:xfrm>
        </p:spPr>
        <p:txBody>
          <a:bodyPr>
            <a:normAutofit/>
          </a:bodyPr>
          <a:lstStyle/>
          <a:p>
            <a:r>
              <a:rPr lang="en-GB" dirty="0"/>
              <a:t>Research results </a:t>
            </a:r>
            <a:r>
              <a:rPr lang="lv-LV" dirty="0"/>
              <a:t>(I)</a:t>
            </a:r>
            <a:endParaRPr lang="en-US" dirty="0"/>
          </a:p>
        </p:txBody>
      </p:sp>
      <p:graphicFrame>
        <p:nvGraphicFramePr>
          <p:cNvPr id="5" name="Shēma 3">
            <a:extLst>
              <a:ext uri="{FF2B5EF4-FFF2-40B4-BE49-F238E27FC236}">
                <a16:creationId xmlns:a16="http://schemas.microsoft.com/office/drawing/2014/main" id="{93CF643E-ED50-4198-8980-C767750335F6}"/>
              </a:ext>
            </a:extLst>
          </p:cNvPr>
          <p:cNvGraphicFramePr>
            <a:graphicFrameLocks noGrp="1"/>
          </p:cNvGraphicFramePr>
          <p:nvPr>
            <p:ph idx="1"/>
            <p:extLst>
              <p:ext uri="{D42A27DB-BD31-4B8C-83A1-F6EECF244321}">
                <p14:modId xmlns:p14="http://schemas.microsoft.com/office/powerpoint/2010/main" val="531964748"/>
              </p:ext>
            </p:extLst>
          </p:nvPr>
        </p:nvGraphicFramePr>
        <p:xfrm>
          <a:off x="4553146" y="216817"/>
          <a:ext cx="7362334" cy="62311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aida numura vietturis 2">
            <a:extLst>
              <a:ext uri="{FF2B5EF4-FFF2-40B4-BE49-F238E27FC236}">
                <a16:creationId xmlns:a16="http://schemas.microsoft.com/office/drawing/2014/main" id="{F53B7002-E00F-417A-A8D9-CDFADFFC088B}"/>
              </a:ext>
            </a:extLst>
          </p:cNvPr>
          <p:cNvSpPr>
            <a:spLocks noGrp="1"/>
          </p:cNvSpPr>
          <p:nvPr>
            <p:ph type="sldNum" sz="quarter" idx="12"/>
          </p:nvPr>
        </p:nvSpPr>
        <p:spPr/>
        <p:txBody>
          <a:bodyPr/>
          <a:lstStyle/>
          <a:p>
            <a:fld id="{FAEF9944-A4F6-4C59-AEBD-678D6480B8EA}" type="slidenum">
              <a:rPr lang="en-US" smtClean="0"/>
              <a:t>8</a:t>
            </a:fld>
            <a:endParaRPr lang="en-US" dirty="0"/>
          </a:p>
        </p:txBody>
      </p:sp>
    </p:spTree>
    <p:extLst>
      <p:ext uri="{BB962C8B-B14F-4D97-AF65-F5344CB8AC3E}">
        <p14:creationId xmlns:p14="http://schemas.microsoft.com/office/powerpoint/2010/main" val="1774042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7751C-0BC2-4B7F-9238-8256665D9756}"/>
              </a:ext>
            </a:extLst>
          </p:cNvPr>
          <p:cNvSpPr>
            <a:spLocks noGrp="1"/>
          </p:cNvSpPr>
          <p:nvPr>
            <p:ph type="title"/>
          </p:nvPr>
        </p:nvSpPr>
        <p:spPr>
          <a:xfrm>
            <a:off x="642918" y="705113"/>
            <a:ext cx="3411973" cy="3181087"/>
          </a:xfrm>
        </p:spPr>
        <p:txBody>
          <a:bodyPr>
            <a:normAutofit/>
          </a:bodyPr>
          <a:lstStyle/>
          <a:p>
            <a:r>
              <a:rPr lang="en-GB" dirty="0"/>
              <a:t>Research results</a:t>
            </a:r>
            <a:r>
              <a:rPr lang="lv-LV" dirty="0"/>
              <a:t/>
            </a:r>
            <a:br>
              <a:rPr lang="lv-LV" dirty="0"/>
            </a:br>
            <a:r>
              <a:rPr lang="lv-LV" dirty="0"/>
              <a:t>(II)</a:t>
            </a:r>
            <a:endParaRPr lang="en-US" dirty="0"/>
          </a:p>
        </p:txBody>
      </p:sp>
      <p:graphicFrame>
        <p:nvGraphicFramePr>
          <p:cNvPr id="5" name="Shēma 3">
            <a:extLst>
              <a:ext uri="{FF2B5EF4-FFF2-40B4-BE49-F238E27FC236}">
                <a16:creationId xmlns:a16="http://schemas.microsoft.com/office/drawing/2014/main" id="{93CF643E-ED50-4198-8980-C767750335F6}"/>
              </a:ext>
            </a:extLst>
          </p:cNvPr>
          <p:cNvGraphicFramePr>
            <a:graphicFrameLocks noGrp="1"/>
          </p:cNvGraphicFramePr>
          <p:nvPr>
            <p:ph idx="1"/>
            <p:extLst>
              <p:ext uri="{D42A27DB-BD31-4B8C-83A1-F6EECF244321}">
                <p14:modId xmlns:p14="http://schemas.microsoft.com/office/powerpoint/2010/main" val="1289788950"/>
              </p:ext>
            </p:extLst>
          </p:nvPr>
        </p:nvGraphicFramePr>
        <p:xfrm>
          <a:off x="4732256" y="91440"/>
          <a:ext cx="7183223" cy="6516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aida numura vietturis 2">
            <a:extLst>
              <a:ext uri="{FF2B5EF4-FFF2-40B4-BE49-F238E27FC236}">
                <a16:creationId xmlns:a16="http://schemas.microsoft.com/office/drawing/2014/main" id="{C2487198-A3E4-4868-96F1-40E736548A4F}"/>
              </a:ext>
            </a:extLst>
          </p:cNvPr>
          <p:cNvSpPr>
            <a:spLocks noGrp="1"/>
          </p:cNvSpPr>
          <p:nvPr>
            <p:ph type="sldNum" sz="quarter" idx="12"/>
          </p:nvPr>
        </p:nvSpPr>
        <p:spPr/>
        <p:txBody>
          <a:bodyPr/>
          <a:lstStyle/>
          <a:p>
            <a:fld id="{FAEF9944-A4F6-4C59-AEBD-678D6480B8EA}" type="slidenum">
              <a:rPr lang="en-US" smtClean="0"/>
              <a:t>9</a:t>
            </a:fld>
            <a:endParaRPr lang="en-US" dirty="0"/>
          </a:p>
        </p:txBody>
      </p:sp>
    </p:spTree>
    <p:extLst>
      <p:ext uri="{BB962C8B-B14F-4D97-AF65-F5344CB8AC3E}">
        <p14:creationId xmlns:p14="http://schemas.microsoft.com/office/powerpoint/2010/main" val="2462994029"/>
      </p:ext>
    </p:extLst>
  </p:cSld>
  <p:clrMapOvr>
    <a:masterClrMapping/>
  </p:clrMapOvr>
</p:sld>
</file>

<file path=ppt/theme/theme1.xml><?xml version="1.0" encoding="utf-8"?>
<a:theme xmlns:a="http://schemas.openxmlformats.org/drawingml/2006/main" name="ShojiVTI">
  <a:themeElements>
    <a:clrScheme name="AnalogousFromLightSeedLeftStep">
      <a:dk1>
        <a:srgbClr val="000000"/>
      </a:dk1>
      <a:lt1>
        <a:srgbClr val="FFFFFF"/>
      </a:lt1>
      <a:dk2>
        <a:srgbClr val="41243F"/>
      </a:dk2>
      <a:lt2>
        <a:srgbClr val="E2E4E8"/>
      </a:lt2>
      <a:accent1>
        <a:srgbClr val="B2A072"/>
      </a:accent1>
      <a:accent2>
        <a:srgbClr val="C58C73"/>
      </a:accent2>
      <a:accent3>
        <a:srgbClr val="D08D95"/>
      </a:accent3>
      <a:accent4>
        <a:srgbClr val="C5739F"/>
      </a:accent4>
      <a:accent5>
        <a:srgbClr val="CF8ACC"/>
      </a:accent5>
      <a:accent6>
        <a:srgbClr val="A773C5"/>
      </a:accent6>
      <a:hlink>
        <a:srgbClr val="697DAE"/>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873</Words>
  <Application>Microsoft Office PowerPoint</Application>
  <PresentationFormat>Widescreen</PresentationFormat>
  <Paragraphs>104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Corbel</vt:lpstr>
      <vt:lpstr>Meiryo</vt:lpstr>
      <vt:lpstr>Times New Roman</vt:lpstr>
      <vt:lpstr>ShojiVTI</vt:lpstr>
      <vt:lpstr>Evaluation of doubtful and bad debts,  creation of provisions,  recording and presentation  in the accounting of a company</vt:lpstr>
      <vt:lpstr>About the College (I)</vt:lpstr>
      <vt:lpstr>About the College (II)</vt:lpstr>
      <vt:lpstr>Goal of the research</vt:lpstr>
      <vt:lpstr>Tasks of the research  </vt:lpstr>
      <vt:lpstr>Topicality of the chosen theme in the context of Covid-19 (I)</vt:lpstr>
      <vt:lpstr>Research methodology</vt:lpstr>
      <vt:lpstr>Research results (I)</vt:lpstr>
      <vt:lpstr>Research results (II)</vt:lpstr>
      <vt:lpstr>Research results (III)</vt:lpstr>
      <vt:lpstr>Summary  (I)</vt:lpstr>
      <vt:lpstr>Summary  (III)</vt:lpstr>
      <vt:lpstr>Summary  (V)</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Psihologa grāmatvedības aktualitātes 2021.gadā</dc:title>
  <dc:creator>sandra dzilna, tā, kas darbā</dc:creator>
  <cp:lastModifiedBy>Shmendrik</cp:lastModifiedBy>
  <cp:revision>293</cp:revision>
  <cp:lastPrinted>2021-05-05T09:26:31Z</cp:lastPrinted>
  <dcterms:created xsi:type="dcterms:W3CDTF">2021-03-26T06:54:26Z</dcterms:created>
  <dcterms:modified xsi:type="dcterms:W3CDTF">2021-05-07T10:48:00Z</dcterms:modified>
</cp:coreProperties>
</file>